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  <p:sldMasterId id="2147483676" r:id="rId5"/>
  </p:sldMasterIdLst>
  <p:notesMasterIdLst>
    <p:notesMasterId r:id="rId58"/>
  </p:notesMasterIdLst>
  <p:handoutMasterIdLst>
    <p:handoutMasterId r:id="rId59"/>
  </p:handoutMasterIdLst>
  <p:sldIdLst>
    <p:sldId id="342" r:id="rId6"/>
    <p:sldId id="343" r:id="rId7"/>
    <p:sldId id="344" r:id="rId8"/>
    <p:sldId id="345" r:id="rId9"/>
    <p:sldId id="454" r:id="rId10"/>
    <p:sldId id="456" r:id="rId11"/>
    <p:sldId id="457" r:id="rId12"/>
    <p:sldId id="350" r:id="rId13"/>
    <p:sldId id="428" r:id="rId14"/>
    <p:sldId id="429" r:id="rId15"/>
    <p:sldId id="430" r:id="rId16"/>
    <p:sldId id="431" r:id="rId17"/>
    <p:sldId id="432" r:id="rId18"/>
    <p:sldId id="458" r:id="rId19"/>
    <p:sldId id="459" r:id="rId20"/>
    <p:sldId id="462" r:id="rId21"/>
    <p:sldId id="461" r:id="rId22"/>
    <p:sldId id="460" r:id="rId23"/>
    <p:sldId id="464" r:id="rId24"/>
    <p:sldId id="463" r:id="rId25"/>
    <p:sldId id="447" r:id="rId26"/>
    <p:sldId id="477" r:id="rId27"/>
    <p:sldId id="422" r:id="rId28"/>
    <p:sldId id="433" r:id="rId29"/>
    <p:sldId id="434" r:id="rId30"/>
    <p:sldId id="435" r:id="rId31"/>
    <p:sldId id="452" r:id="rId32"/>
    <p:sldId id="436" r:id="rId33"/>
    <p:sldId id="438" r:id="rId34"/>
    <p:sldId id="473" r:id="rId35"/>
    <p:sldId id="424" r:id="rId36"/>
    <p:sldId id="443" r:id="rId37"/>
    <p:sldId id="465" r:id="rId38"/>
    <p:sldId id="466" r:id="rId39"/>
    <p:sldId id="467" r:id="rId40"/>
    <p:sldId id="448" r:id="rId41"/>
    <p:sldId id="468" r:id="rId42"/>
    <p:sldId id="444" r:id="rId43"/>
    <p:sldId id="453" r:id="rId44"/>
    <p:sldId id="478" r:id="rId45"/>
    <p:sldId id="479" r:id="rId46"/>
    <p:sldId id="442" r:id="rId47"/>
    <p:sldId id="474" r:id="rId48"/>
    <p:sldId id="469" r:id="rId49"/>
    <p:sldId id="470" r:id="rId50"/>
    <p:sldId id="471" r:id="rId51"/>
    <p:sldId id="472" r:id="rId52"/>
    <p:sldId id="476" r:id="rId53"/>
    <p:sldId id="475" r:id="rId54"/>
    <p:sldId id="426" r:id="rId55"/>
    <p:sldId id="427" r:id="rId56"/>
    <p:sldId id="480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" userDrawn="1">
          <p15:clr>
            <a:srgbClr val="A4A3A4"/>
          </p15:clr>
        </p15:guide>
        <p15:guide id="2" pos="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254C"/>
    <a:srgbClr val="A0A0A0"/>
    <a:srgbClr val="B52804"/>
    <a:srgbClr val="C82D5A"/>
    <a:srgbClr val="FF4B6E"/>
    <a:srgbClr val="2DC89B"/>
    <a:srgbClr val="3CA0A0"/>
    <a:srgbClr val="2DD29A"/>
    <a:srgbClr val="6E6E73"/>
    <a:srgbClr val="FF2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6881" autoAdjust="0"/>
  </p:normalViewPr>
  <p:slideViewPr>
    <p:cSldViewPr snapToGrid="0" snapToObjects="1" showGuides="1">
      <p:cViewPr varScale="1">
        <p:scale>
          <a:sx n="99" d="100"/>
          <a:sy n="99" d="100"/>
        </p:scale>
        <p:origin x="756" y="78"/>
      </p:cViewPr>
      <p:guideLst>
        <p:guide orient="horz" pos="132"/>
        <p:guide pos="5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072CE-E66B-4048-9F61-FE7C4FB84926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1D9CA-5865-2841-887B-DA20CDA8F4A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605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3CA38-E6FB-DA4F-87C7-6BC47AEFFCED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A3CBF-A165-A043-A432-3F41C557035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1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76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https://marvelapp.com/</a:t>
            </a:r>
          </a:p>
          <a:p>
            <a:endParaRPr lang="fr-FR" dirty="0"/>
          </a:p>
          <a:p>
            <a:r>
              <a:rPr lang="fr-FR" dirty="0"/>
              <a:t>https://www.invisionapp.com/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714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714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785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557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438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438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28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https://app.xtensio.com/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14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43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32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32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8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22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19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A3CBF-A165-A043-A432-3F41C557035D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43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3C9873-3A0F-4136-9B29-395F527CDD09}"/>
              </a:ext>
            </a:extLst>
          </p:cNvPr>
          <p:cNvSpPr/>
          <p:nvPr/>
        </p:nvSpPr>
        <p:spPr>
          <a:xfrm>
            <a:off x="227863" y="282633"/>
            <a:ext cx="11736279" cy="6284422"/>
          </a:xfrm>
          <a:prstGeom prst="rect">
            <a:avLst/>
          </a:prstGeom>
          <a:solidFill>
            <a:srgbClr val="E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066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A8CF96-EB2C-4748-8805-4C33FB851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99A31FEE-5BF5-450D-A39C-62771CC2B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230688"/>
            <a:ext cx="10515600" cy="449262"/>
          </a:xfrm>
        </p:spPr>
        <p:txBody>
          <a:bodyPr/>
          <a:lstStyle>
            <a:lvl1pPr marL="0" indent="0" algn="ctr">
              <a:buNone/>
              <a:defRPr>
                <a:solidFill>
                  <a:srgbClr val="40BFF0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6569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ACFA66-C6EF-4742-B728-D058061574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647954-D5C0-4117-A04E-F87546E714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33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6480" y="2185001"/>
            <a:ext cx="7559040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25" dirty="0">
                <a:solidFill>
                  <a:schemeClr val="bg1"/>
                </a:solidFill>
                <a:latin typeface="Zona  Black" panose="020B0A03090500020004" pitchFamily="34" charset="0"/>
              </a:rPr>
              <a:t>IMIE RENNES</a:t>
            </a:r>
          </a:p>
          <a:p>
            <a:r>
              <a:rPr lang="fr-FR" sz="2025" b="0" i="0" kern="1200" dirty="0">
                <a:solidFill>
                  <a:schemeClr val="bg1"/>
                </a:solidFill>
                <a:effectLst/>
                <a:latin typeface="HelveticaNeueLT Std" panose="020B0604020202020204" pitchFamily="34" charset="0"/>
                <a:ea typeface="+mn-ea"/>
                <a:cs typeface="+mn-cs"/>
              </a:rPr>
              <a:t>Rue Pierre de Maupertuis</a:t>
            </a:r>
          </a:p>
          <a:p>
            <a:r>
              <a:rPr lang="fr-FR" sz="2025" b="0" i="0" kern="1200" baseline="0" dirty="0">
                <a:solidFill>
                  <a:schemeClr val="bg1"/>
                </a:solidFill>
                <a:effectLst/>
                <a:latin typeface="HelveticaNeueLT Std" panose="020B0604020202020204" pitchFamily="34" charset="0"/>
                <a:ea typeface="+mn-ea"/>
                <a:cs typeface="+mn-cs"/>
              </a:rPr>
              <a:t>35170 BRUZ</a:t>
            </a:r>
            <a:endParaRPr lang="fr-FR" sz="2025" dirty="0">
              <a:solidFill>
                <a:schemeClr val="bg1"/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2080" y="6124330"/>
            <a:ext cx="32295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13" dirty="0">
                <a:solidFill>
                  <a:schemeClr val="bg1"/>
                </a:solidFill>
                <a:latin typeface="HelveticaNeueLT Std" panose="020B0604020202020204" pitchFamily="34" charset="0"/>
              </a:rPr>
              <a:t>Benjamin-maas@imie.fr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430" y="6124330"/>
            <a:ext cx="188105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13" dirty="0">
                <a:solidFill>
                  <a:schemeClr val="bg1"/>
                </a:solidFill>
                <a:latin typeface="HelveticaNeueLT Std" panose="020B0604020202020204" pitchFamily="34" charset="0"/>
              </a:rPr>
              <a:t>02 23 44 69 00</a:t>
            </a:r>
          </a:p>
        </p:txBody>
      </p:sp>
    </p:spTree>
    <p:extLst>
      <p:ext uri="{BB962C8B-B14F-4D97-AF65-F5344CB8AC3E}">
        <p14:creationId xmlns:p14="http://schemas.microsoft.com/office/powerpoint/2010/main" val="835213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a-Titre,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7644"/>
          </a:xfrm>
          <a:solidFill>
            <a:schemeClr val="accent2"/>
          </a:solidFill>
        </p:spPr>
        <p:txBody>
          <a:bodyPr>
            <a:noAutofit/>
          </a:bodyPr>
          <a:lstStyle>
            <a:lvl1pPr algn="l">
              <a:tabLst>
                <a:tab pos="6035279" algn="r"/>
              </a:tabLst>
              <a:defRPr sz="2550" b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3" y="1603460"/>
            <a:ext cx="10972799" cy="4611380"/>
          </a:xfrm>
        </p:spPr>
        <p:txBody>
          <a:bodyPr>
            <a:normAutofit/>
          </a:bodyPr>
          <a:lstStyle>
            <a:lvl1pPr marL="257175" indent="-257175">
              <a:spcBef>
                <a:spcPts val="135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Lucida Grande"/>
              <a:buChar char="▶"/>
              <a:defRPr sz="1950">
                <a:solidFill>
                  <a:srgbClr val="6E6E73"/>
                </a:solidFill>
                <a:latin typeface="Arial"/>
                <a:cs typeface="Arial"/>
              </a:defRPr>
            </a:lvl1pPr>
            <a:lvl2pPr marL="557213" indent="-214313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ucida Grande"/>
              <a:buChar char="-"/>
              <a:defRPr sz="1800">
                <a:solidFill>
                  <a:srgbClr val="6E6E73"/>
                </a:solidFill>
                <a:latin typeface="Arial"/>
                <a:cs typeface="Arial"/>
              </a:defRPr>
            </a:lvl2pPr>
            <a:lvl3pPr marL="857250" indent="-171450">
              <a:buClr>
                <a:schemeClr val="accent2"/>
              </a:buClr>
              <a:buSzPct val="100000"/>
              <a:buFont typeface="Lucida Grande"/>
              <a:buChar char="›"/>
              <a:defRPr sz="1650">
                <a:solidFill>
                  <a:srgbClr val="6E6E73"/>
                </a:solidFill>
                <a:latin typeface="Arial"/>
                <a:cs typeface="Arial"/>
              </a:defRPr>
            </a:lvl3pPr>
            <a:lvl4pPr marL="1028700" indent="0">
              <a:buNone/>
              <a:defRPr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871541"/>
            <a:ext cx="10972800" cy="731837"/>
          </a:xfrm>
        </p:spPr>
        <p:txBody>
          <a:bodyPr>
            <a:noAutofit/>
          </a:bodyPr>
          <a:lstStyle>
            <a:lvl1pPr marL="0" indent="0">
              <a:buNone/>
              <a:defRPr sz="1800" i="1">
                <a:solidFill>
                  <a:srgbClr val="6E6E73"/>
                </a:solidFill>
                <a:latin typeface="Verdana"/>
                <a:cs typeface="Verdana"/>
              </a:defRPr>
            </a:lvl1pPr>
            <a:lvl2pPr>
              <a:defRPr i="1">
                <a:solidFill>
                  <a:srgbClr val="6E6E73"/>
                </a:solidFill>
                <a:latin typeface="Times"/>
                <a:cs typeface="Times"/>
              </a:defRPr>
            </a:lvl2pPr>
            <a:lvl3pPr>
              <a:defRPr i="1">
                <a:solidFill>
                  <a:srgbClr val="6E6E73"/>
                </a:solidFill>
                <a:latin typeface="Times"/>
                <a:cs typeface="Times"/>
              </a:defRPr>
            </a:lvl3pPr>
            <a:lvl4pPr>
              <a:defRPr i="1"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 i="1"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6" name="Image 5" descr="Languettes-Y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4" y="6214843"/>
            <a:ext cx="477452" cy="649865"/>
          </a:xfrm>
          <a:prstGeom prst="rect">
            <a:avLst/>
          </a:prstGeom>
        </p:spPr>
      </p:pic>
      <p:pic>
        <p:nvPicPr>
          <p:cNvPr id="7" name="Image 6" descr="Languettes-Ynov.png">
            <a:extLst>
              <a:ext uri="{FF2B5EF4-FFF2-40B4-BE49-F238E27FC236}">
                <a16:creationId xmlns:a16="http://schemas.microsoft.com/office/drawing/2014/main" id="{C9BFC006-9209-4EC4-94C4-5BF662D99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3" y="6214841"/>
            <a:ext cx="477452" cy="64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90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a-Titre,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7644"/>
          </a:xfrm>
          <a:solidFill>
            <a:schemeClr val="accent2"/>
          </a:solidFill>
        </p:spPr>
        <p:txBody>
          <a:bodyPr>
            <a:noAutofit/>
          </a:bodyPr>
          <a:lstStyle>
            <a:lvl1pPr algn="l">
              <a:tabLst>
                <a:tab pos="8047038" algn="r"/>
              </a:tabLst>
              <a:defRPr sz="3400" b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2" y="1603460"/>
            <a:ext cx="10972799" cy="4611380"/>
          </a:xfrm>
        </p:spPr>
        <p:txBody>
          <a:bodyPr>
            <a:normAutofit/>
          </a:bodyPr>
          <a:lstStyle>
            <a:lvl1pPr marL="342900" indent="-342900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Lucida Grande"/>
              <a:buChar char="▶"/>
              <a:defRPr sz="2600">
                <a:solidFill>
                  <a:srgbClr val="6E6E73"/>
                </a:solidFill>
                <a:latin typeface="Arial"/>
                <a:cs typeface="Arial"/>
              </a:defRPr>
            </a:lvl1pPr>
            <a:lvl2pPr marL="742950" indent="-28575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ucida Grande"/>
              <a:buChar char="-"/>
              <a:defRPr sz="2400">
                <a:solidFill>
                  <a:srgbClr val="6E6E73"/>
                </a:solidFill>
                <a:latin typeface="Arial"/>
                <a:cs typeface="Arial"/>
              </a:defRPr>
            </a:lvl2pPr>
            <a:lvl3pPr marL="1143000" indent="-228600">
              <a:buClr>
                <a:schemeClr val="accent2"/>
              </a:buClr>
              <a:buSzPct val="100000"/>
              <a:buFont typeface="Lucida Grande"/>
              <a:buChar char="›"/>
              <a:defRPr sz="2200">
                <a:solidFill>
                  <a:srgbClr val="6E6E73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871539"/>
            <a:ext cx="10972800" cy="731837"/>
          </a:xfrm>
        </p:spPr>
        <p:txBody>
          <a:bodyPr>
            <a:noAutofit/>
          </a:bodyPr>
          <a:lstStyle>
            <a:lvl1pPr marL="0" indent="0">
              <a:buNone/>
              <a:defRPr sz="2400" i="1">
                <a:solidFill>
                  <a:srgbClr val="6E6E73"/>
                </a:solidFill>
                <a:latin typeface="Verdana"/>
                <a:cs typeface="Verdana"/>
              </a:defRPr>
            </a:lvl1pPr>
            <a:lvl2pPr>
              <a:defRPr i="1">
                <a:solidFill>
                  <a:srgbClr val="6E6E73"/>
                </a:solidFill>
                <a:latin typeface="Times"/>
                <a:cs typeface="Times"/>
              </a:defRPr>
            </a:lvl2pPr>
            <a:lvl3pPr>
              <a:defRPr i="1">
                <a:solidFill>
                  <a:srgbClr val="6E6E73"/>
                </a:solidFill>
                <a:latin typeface="Times"/>
                <a:cs typeface="Times"/>
              </a:defRPr>
            </a:lvl3pPr>
            <a:lvl4pPr>
              <a:defRPr i="1"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 i="1"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6" name="Image 5" descr="Languettes-Yno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3" y="6214841"/>
            <a:ext cx="477452" cy="64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12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7644"/>
          </a:xfrm>
          <a:solidFill>
            <a:schemeClr val="accent2"/>
          </a:solidFill>
        </p:spPr>
        <p:txBody>
          <a:bodyPr>
            <a:noAutofit/>
          </a:bodyPr>
          <a:lstStyle>
            <a:lvl1pPr algn="l">
              <a:tabLst>
                <a:tab pos="8047038" algn="r"/>
              </a:tabLst>
              <a:defRPr sz="3400" b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2" y="1603460"/>
            <a:ext cx="10972799" cy="4611380"/>
          </a:xfrm>
        </p:spPr>
        <p:txBody>
          <a:bodyPr/>
          <a:lstStyle>
            <a:lvl1pPr marL="342900" indent="-342900">
              <a:buClr>
                <a:schemeClr val="accent2"/>
              </a:buClr>
              <a:buSzPct val="70000"/>
              <a:buFont typeface="Lucida Grande"/>
              <a:buChar char="▶"/>
              <a:defRPr sz="2600">
                <a:solidFill>
                  <a:srgbClr val="6E6E73"/>
                </a:solidFill>
                <a:latin typeface="Arial"/>
                <a:cs typeface="Arial"/>
              </a:defRPr>
            </a:lvl1pPr>
            <a:lvl2pPr marL="742950" indent="-285750">
              <a:buClr>
                <a:schemeClr val="accent2"/>
              </a:buClr>
              <a:buSzPct val="100000"/>
              <a:buFont typeface="Lucida Grande"/>
              <a:buChar char="-"/>
              <a:defRPr sz="2400">
                <a:solidFill>
                  <a:srgbClr val="6E6E73"/>
                </a:solidFill>
                <a:latin typeface="Arial"/>
                <a:cs typeface="Arial"/>
              </a:defRPr>
            </a:lvl2pPr>
            <a:lvl3pPr marL="1143000" indent="-228600">
              <a:buClr>
                <a:schemeClr val="accent2"/>
              </a:buClr>
              <a:buSzPct val="100000"/>
              <a:buFont typeface="Lucida Grande"/>
              <a:buChar char="›"/>
              <a:defRPr sz="2200">
                <a:solidFill>
                  <a:srgbClr val="6E6E73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pic>
        <p:nvPicPr>
          <p:cNvPr id="6" name="Image 5" descr="Languettes-Yno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3" y="6214841"/>
            <a:ext cx="477452" cy="64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35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-Titre, sous-titre et contenu - 1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7644"/>
          </a:xfrm>
          <a:solidFill>
            <a:schemeClr val="accent2"/>
          </a:solidFill>
        </p:spPr>
        <p:txBody>
          <a:bodyPr>
            <a:noAutofit/>
          </a:bodyPr>
          <a:lstStyle>
            <a:lvl1pPr algn="l">
              <a:tabLst>
                <a:tab pos="8047038" algn="r"/>
              </a:tabLst>
              <a:defRPr sz="3400" b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2" y="2662297"/>
            <a:ext cx="10972799" cy="3552543"/>
          </a:xfrm>
        </p:spPr>
        <p:txBody>
          <a:bodyPr>
            <a:normAutofit/>
          </a:bodyPr>
          <a:lstStyle>
            <a:lvl1pPr marL="342900" indent="-342900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Lucida Grande"/>
              <a:buChar char="▶"/>
              <a:defRPr sz="2600">
                <a:solidFill>
                  <a:srgbClr val="6E6E73"/>
                </a:solidFill>
                <a:latin typeface="Arial"/>
                <a:cs typeface="Arial"/>
              </a:defRPr>
            </a:lvl1pPr>
            <a:lvl2pPr marL="742950" indent="-28575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ucida Grande"/>
              <a:buChar char="-"/>
              <a:defRPr sz="2400">
                <a:solidFill>
                  <a:srgbClr val="6E6E73"/>
                </a:solidFill>
                <a:latin typeface="Arial"/>
                <a:cs typeface="Arial"/>
              </a:defRPr>
            </a:lvl2pPr>
            <a:lvl3pPr marL="1143000" indent="-228600">
              <a:buClr>
                <a:schemeClr val="accent2"/>
              </a:buClr>
              <a:buSzPct val="100000"/>
              <a:buFont typeface="Lucida Grande"/>
              <a:buChar char="›"/>
              <a:defRPr sz="2200">
                <a:solidFill>
                  <a:srgbClr val="6E6E73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871539"/>
            <a:ext cx="10972800" cy="731837"/>
          </a:xfrm>
        </p:spPr>
        <p:txBody>
          <a:bodyPr>
            <a:noAutofit/>
          </a:bodyPr>
          <a:lstStyle>
            <a:lvl1pPr marL="0" indent="0">
              <a:buNone/>
              <a:defRPr sz="2400" i="1">
                <a:solidFill>
                  <a:srgbClr val="6E6E73"/>
                </a:solidFill>
                <a:latin typeface="Verdana"/>
                <a:cs typeface="Verdana"/>
              </a:defRPr>
            </a:lvl1pPr>
            <a:lvl2pPr>
              <a:defRPr i="1">
                <a:solidFill>
                  <a:srgbClr val="6E6E73"/>
                </a:solidFill>
                <a:latin typeface="Times"/>
                <a:cs typeface="Times"/>
              </a:defRPr>
            </a:lvl2pPr>
            <a:lvl3pPr>
              <a:defRPr i="1">
                <a:solidFill>
                  <a:srgbClr val="6E6E73"/>
                </a:solidFill>
                <a:latin typeface="Times"/>
                <a:cs typeface="Times"/>
              </a:defRPr>
            </a:lvl3pPr>
            <a:lvl4pPr>
              <a:defRPr i="1"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 i="1"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6" name="Image 5" descr="Languettes-Yno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3" y="6214841"/>
            <a:ext cx="477452" cy="6498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1622642"/>
            <a:ext cx="3750420" cy="864096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Image 8" descr="Sans-titre-4.png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26" y="2101425"/>
            <a:ext cx="397629" cy="279281"/>
          </a:xfrm>
          <a:prstGeom prst="rect">
            <a:avLst/>
          </a:prstGeom>
        </p:spPr>
      </p:pic>
      <p:pic>
        <p:nvPicPr>
          <p:cNvPr id="10" name="Image 9" descr="Sans-titre-3.png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26" y="1686231"/>
            <a:ext cx="397629" cy="30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102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-Titre, sous-titre et contenu - 6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7644"/>
          </a:xfrm>
          <a:solidFill>
            <a:schemeClr val="accent2"/>
          </a:solidFill>
        </p:spPr>
        <p:txBody>
          <a:bodyPr>
            <a:noAutofit/>
          </a:bodyPr>
          <a:lstStyle>
            <a:lvl1pPr algn="l">
              <a:tabLst>
                <a:tab pos="8047038" algn="r"/>
              </a:tabLst>
              <a:defRPr sz="3400" b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2" y="2662297"/>
            <a:ext cx="10972799" cy="3552543"/>
          </a:xfrm>
        </p:spPr>
        <p:txBody>
          <a:bodyPr>
            <a:normAutofit/>
          </a:bodyPr>
          <a:lstStyle>
            <a:lvl1pPr marL="342900" indent="-342900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Lucida Grande"/>
              <a:buChar char="▶"/>
              <a:defRPr sz="2600">
                <a:solidFill>
                  <a:srgbClr val="6E6E73"/>
                </a:solidFill>
                <a:latin typeface="Arial"/>
                <a:cs typeface="Arial"/>
              </a:defRPr>
            </a:lvl1pPr>
            <a:lvl2pPr marL="742950" indent="-28575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ucida Grande"/>
              <a:buChar char="-"/>
              <a:defRPr sz="2400">
                <a:solidFill>
                  <a:srgbClr val="6E6E73"/>
                </a:solidFill>
                <a:latin typeface="Arial"/>
                <a:cs typeface="Arial"/>
              </a:defRPr>
            </a:lvl2pPr>
            <a:lvl3pPr marL="1143000" indent="-228600">
              <a:buClr>
                <a:schemeClr val="accent2"/>
              </a:buClr>
              <a:buSzPct val="100000"/>
              <a:buFont typeface="Lucida Grande"/>
              <a:buChar char="›"/>
              <a:defRPr sz="2200">
                <a:solidFill>
                  <a:srgbClr val="6E6E73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871539"/>
            <a:ext cx="10972800" cy="731837"/>
          </a:xfrm>
        </p:spPr>
        <p:txBody>
          <a:bodyPr>
            <a:noAutofit/>
          </a:bodyPr>
          <a:lstStyle>
            <a:lvl1pPr marL="0" indent="0">
              <a:buNone/>
              <a:defRPr sz="2400" i="1">
                <a:solidFill>
                  <a:srgbClr val="6E6E73"/>
                </a:solidFill>
                <a:latin typeface="Verdana"/>
                <a:cs typeface="Verdana"/>
              </a:defRPr>
            </a:lvl1pPr>
            <a:lvl2pPr>
              <a:defRPr i="1">
                <a:solidFill>
                  <a:srgbClr val="6E6E73"/>
                </a:solidFill>
                <a:latin typeface="Times"/>
                <a:cs typeface="Times"/>
              </a:defRPr>
            </a:lvl2pPr>
            <a:lvl3pPr>
              <a:defRPr i="1">
                <a:solidFill>
                  <a:srgbClr val="6E6E73"/>
                </a:solidFill>
                <a:latin typeface="Times"/>
                <a:cs typeface="Times"/>
              </a:defRPr>
            </a:lvl3pPr>
            <a:lvl4pPr>
              <a:defRPr i="1"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 i="1"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6" name="Image 5" descr="Languettes-Yno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3" y="6214841"/>
            <a:ext cx="477452" cy="6498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1622642"/>
            <a:ext cx="3750420" cy="864096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Image 8" descr="Sans-titre-4.png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26" y="2101425"/>
            <a:ext cx="397629" cy="279281"/>
          </a:xfrm>
          <a:prstGeom prst="rect">
            <a:avLst/>
          </a:prstGeom>
        </p:spPr>
      </p:pic>
      <p:pic>
        <p:nvPicPr>
          <p:cNvPr id="10" name="Image 9" descr="Sans-titre-3.png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26" y="1686231"/>
            <a:ext cx="397629" cy="30163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622642"/>
            <a:ext cx="9771160" cy="86409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5" name="Image 14" descr="Sans-titre-4.png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26" y="2101425"/>
            <a:ext cx="397629" cy="279281"/>
          </a:xfrm>
          <a:prstGeom prst="rect">
            <a:avLst/>
          </a:prstGeom>
        </p:spPr>
      </p:pic>
      <p:pic>
        <p:nvPicPr>
          <p:cNvPr id="16" name="Image 15" descr="Sans-titre-3.png"/>
          <p:cNvPicPr>
            <a:picLocks noChangeAspect="1"/>
          </p:cNvPicPr>
          <p:nvPr userDrawn="1"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26" y="1686231"/>
            <a:ext cx="397629" cy="30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3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anguettes-Yno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3" y="6214841"/>
            <a:ext cx="477452" cy="64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3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993AF-7D21-4EDB-80B1-5CFDC09D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104"/>
            <a:ext cx="54197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DA2B46-4C66-4B2C-BA11-DDC4E25E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76E4B7-3F48-4A26-B22F-1CD8933E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604E39-4C6C-45BD-BDE8-41CEBA793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B1F0DEA-DBE2-4E0D-8C89-4475831E9E03}"/>
              </a:ext>
            </a:extLst>
          </p:cNvPr>
          <p:cNvCxnSpPr/>
          <p:nvPr/>
        </p:nvCxnSpPr>
        <p:spPr>
          <a:xfrm>
            <a:off x="838199" y="819150"/>
            <a:ext cx="1800000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0D26F9-4401-46B9-B690-2FEE4B21F4CA}"/>
              </a:ext>
            </a:extLst>
          </p:cNvPr>
          <p:cNvCxnSpPr/>
          <p:nvPr/>
        </p:nvCxnSpPr>
        <p:spPr>
          <a:xfrm>
            <a:off x="838200" y="2371725"/>
            <a:ext cx="3600000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rapèze 11">
            <a:extLst>
              <a:ext uri="{FF2B5EF4-FFF2-40B4-BE49-F238E27FC236}">
                <a16:creationId xmlns:a16="http://schemas.microsoft.com/office/drawing/2014/main" id="{A0342250-50BD-4933-BAF6-DB67DB98D10D}"/>
              </a:ext>
            </a:extLst>
          </p:cNvPr>
          <p:cNvSpPr/>
          <p:nvPr/>
        </p:nvSpPr>
        <p:spPr>
          <a:xfrm>
            <a:off x="3667125" y="0"/>
            <a:ext cx="8524875" cy="6858000"/>
          </a:xfrm>
          <a:custGeom>
            <a:avLst/>
            <a:gdLst>
              <a:gd name="connsiteX0" fmla="*/ 0 w 7372350"/>
              <a:gd name="connsiteY0" fmla="*/ 6858000 h 6858000"/>
              <a:gd name="connsiteX1" fmla="*/ 1714500 w 7372350"/>
              <a:gd name="connsiteY1" fmla="*/ 0 h 6858000"/>
              <a:gd name="connsiteX2" fmla="*/ 5657850 w 7372350"/>
              <a:gd name="connsiteY2" fmla="*/ 0 h 6858000"/>
              <a:gd name="connsiteX3" fmla="*/ 7372350 w 7372350"/>
              <a:gd name="connsiteY3" fmla="*/ 6858000 h 6858000"/>
              <a:gd name="connsiteX4" fmla="*/ 0 w 7372350"/>
              <a:gd name="connsiteY4" fmla="*/ 6858000 h 6858000"/>
              <a:gd name="connsiteX0" fmla="*/ 0 w 7372350"/>
              <a:gd name="connsiteY0" fmla="*/ 6867525 h 6867525"/>
              <a:gd name="connsiteX1" fmla="*/ 1714500 w 7372350"/>
              <a:gd name="connsiteY1" fmla="*/ 9525 h 6867525"/>
              <a:gd name="connsiteX2" fmla="*/ 7353300 w 7372350"/>
              <a:gd name="connsiteY2" fmla="*/ 0 h 6867525"/>
              <a:gd name="connsiteX3" fmla="*/ 7372350 w 7372350"/>
              <a:gd name="connsiteY3" fmla="*/ 6867525 h 6867525"/>
              <a:gd name="connsiteX4" fmla="*/ 0 w 7372350"/>
              <a:gd name="connsiteY4" fmla="*/ 6867525 h 6867525"/>
              <a:gd name="connsiteX0" fmla="*/ 0 w 7372350"/>
              <a:gd name="connsiteY0" fmla="*/ 6858000 h 6858000"/>
              <a:gd name="connsiteX1" fmla="*/ 1714500 w 7372350"/>
              <a:gd name="connsiteY1" fmla="*/ 0 h 6858000"/>
              <a:gd name="connsiteX2" fmla="*/ 7353300 w 7372350"/>
              <a:gd name="connsiteY2" fmla="*/ 0 h 6858000"/>
              <a:gd name="connsiteX3" fmla="*/ 7372350 w 7372350"/>
              <a:gd name="connsiteY3" fmla="*/ 6858000 h 6858000"/>
              <a:gd name="connsiteX4" fmla="*/ 0 w 7372350"/>
              <a:gd name="connsiteY4" fmla="*/ 6858000 h 6858000"/>
              <a:gd name="connsiteX0" fmla="*/ 0 w 7372350"/>
              <a:gd name="connsiteY0" fmla="*/ 6858000 h 6858000"/>
              <a:gd name="connsiteX1" fmla="*/ 3800475 w 7372350"/>
              <a:gd name="connsiteY1" fmla="*/ 9525 h 6858000"/>
              <a:gd name="connsiteX2" fmla="*/ 7353300 w 7372350"/>
              <a:gd name="connsiteY2" fmla="*/ 0 h 6858000"/>
              <a:gd name="connsiteX3" fmla="*/ 7372350 w 7372350"/>
              <a:gd name="connsiteY3" fmla="*/ 6858000 h 6858000"/>
              <a:gd name="connsiteX4" fmla="*/ 0 w 7372350"/>
              <a:gd name="connsiteY4" fmla="*/ 6858000 h 6858000"/>
              <a:gd name="connsiteX0" fmla="*/ 0 w 8524875"/>
              <a:gd name="connsiteY0" fmla="*/ 6858000 h 6858000"/>
              <a:gd name="connsiteX1" fmla="*/ 4953000 w 8524875"/>
              <a:gd name="connsiteY1" fmla="*/ 9525 h 6858000"/>
              <a:gd name="connsiteX2" fmla="*/ 8505825 w 8524875"/>
              <a:gd name="connsiteY2" fmla="*/ 0 h 6858000"/>
              <a:gd name="connsiteX3" fmla="*/ 8524875 w 8524875"/>
              <a:gd name="connsiteY3" fmla="*/ 6858000 h 6858000"/>
              <a:gd name="connsiteX4" fmla="*/ 0 w 8524875"/>
              <a:gd name="connsiteY4" fmla="*/ 6858000 h 6858000"/>
              <a:gd name="connsiteX0" fmla="*/ 0 w 8524875"/>
              <a:gd name="connsiteY0" fmla="*/ 6858000 h 6858000"/>
              <a:gd name="connsiteX1" fmla="*/ 4946650 w 8524875"/>
              <a:gd name="connsiteY1" fmla="*/ 0 h 6858000"/>
              <a:gd name="connsiteX2" fmla="*/ 8505825 w 8524875"/>
              <a:gd name="connsiteY2" fmla="*/ 0 h 6858000"/>
              <a:gd name="connsiteX3" fmla="*/ 8524875 w 8524875"/>
              <a:gd name="connsiteY3" fmla="*/ 6858000 h 6858000"/>
              <a:gd name="connsiteX4" fmla="*/ 0 w 8524875"/>
              <a:gd name="connsiteY4" fmla="*/ 6858000 h 6858000"/>
              <a:gd name="connsiteX0" fmla="*/ 0 w 8524875"/>
              <a:gd name="connsiteY0" fmla="*/ 6858000 h 6858000"/>
              <a:gd name="connsiteX1" fmla="*/ 4946650 w 8524875"/>
              <a:gd name="connsiteY1" fmla="*/ 0 h 6858000"/>
              <a:gd name="connsiteX2" fmla="*/ 8521700 w 8524875"/>
              <a:gd name="connsiteY2" fmla="*/ 0 h 6858000"/>
              <a:gd name="connsiteX3" fmla="*/ 8524875 w 8524875"/>
              <a:gd name="connsiteY3" fmla="*/ 6858000 h 6858000"/>
              <a:gd name="connsiteX4" fmla="*/ 0 w 852487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4875" h="6858000">
                <a:moveTo>
                  <a:pt x="0" y="6858000"/>
                </a:moveTo>
                <a:lnTo>
                  <a:pt x="4946650" y="0"/>
                </a:lnTo>
                <a:lnTo>
                  <a:pt x="8521700" y="0"/>
                </a:lnTo>
                <a:cubicBezTo>
                  <a:pt x="8522758" y="2286000"/>
                  <a:pt x="8523817" y="4572000"/>
                  <a:pt x="8524875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E63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087FA0C-1EDE-48F0-8D91-1E1DC5D3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834" y="5093008"/>
            <a:ext cx="5419725" cy="159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92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Fiche pro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08771" y="274639"/>
            <a:ext cx="8473628" cy="597644"/>
          </a:xfrm>
          <a:solidFill>
            <a:srgbClr val="FFFFFF"/>
          </a:solidFill>
        </p:spPr>
        <p:txBody>
          <a:bodyPr anchor="b">
            <a:normAutofit/>
          </a:bodyPr>
          <a:lstStyle>
            <a:lvl1pPr algn="l">
              <a:defRPr sz="3400" b="1">
                <a:solidFill>
                  <a:schemeClr val="tx2"/>
                </a:solidFill>
                <a:latin typeface="Verdana"/>
                <a:cs typeface="Verdan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2" y="1934626"/>
            <a:ext cx="10972799" cy="4280214"/>
          </a:xfrm>
        </p:spPr>
        <p:txBody>
          <a:bodyPr/>
          <a:lstStyle>
            <a:lvl1pPr marL="342900" indent="-342900">
              <a:buClr>
                <a:schemeClr val="accent2"/>
              </a:buClr>
              <a:buSzPct val="70000"/>
              <a:buFont typeface="Lucida Grande"/>
              <a:buChar char="▶"/>
              <a:defRPr sz="2600">
                <a:solidFill>
                  <a:srgbClr val="6E6E73"/>
                </a:solidFill>
                <a:latin typeface="Arial"/>
                <a:cs typeface="Arial"/>
              </a:defRPr>
            </a:lvl1pPr>
            <a:lvl2pPr marL="742950" indent="-285750">
              <a:buClr>
                <a:schemeClr val="accent2"/>
              </a:buClr>
              <a:buSzPct val="100000"/>
              <a:buFont typeface="Lucida Grande"/>
              <a:buChar char="-"/>
              <a:defRPr sz="2400">
                <a:solidFill>
                  <a:srgbClr val="6E6E73"/>
                </a:solidFill>
                <a:latin typeface="Arial"/>
                <a:cs typeface="Arial"/>
              </a:defRPr>
            </a:lvl2pPr>
            <a:lvl3pPr marL="1143000" indent="-228600">
              <a:buClr>
                <a:schemeClr val="accent2"/>
              </a:buClr>
              <a:buSzPct val="100000"/>
              <a:buFont typeface="Lucida Grande"/>
              <a:buChar char="›"/>
              <a:defRPr sz="2200">
                <a:solidFill>
                  <a:srgbClr val="6E6E73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0" hasCustomPrompt="1"/>
          </p:nvPr>
        </p:nvSpPr>
        <p:spPr>
          <a:xfrm>
            <a:off x="3108770" y="871539"/>
            <a:ext cx="8473631" cy="731837"/>
          </a:xfrm>
        </p:spPr>
        <p:txBody>
          <a:bodyPr anchor="t">
            <a:noAutofit/>
          </a:bodyPr>
          <a:lstStyle>
            <a:lvl1pPr marL="0" indent="0">
              <a:buNone/>
              <a:defRPr sz="2400" i="1">
                <a:solidFill>
                  <a:srgbClr val="6E6E73"/>
                </a:solidFill>
                <a:latin typeface="Verdana"/>
                <a:cs typeface="Verdana"/>
              </a:defRPr>
            </a:lvl1pPr>
            <a:lvl2pPr>
              <a:defRPr i="1">
                <a:solidFill>
                  <a:srgbClr val="6E6E73"/>
                </a:solidFill>
                <a:latin typeface="Times"/>
                <a:cs typeface="Times"/>
              </a:defRPr>
            </a:lvl2pPr>
            <a:lvl3pPr>
              <a:defRPr i="1">
                <a:solidFill>
                  <a:srgbClr val="6E6E73"/>
                </a:solidFill>
                <a:latin typeface="Times"/>
                <a:cs typeface="Times"/>
              </a:defRPr>
            </a:lvl3pPr>
            <a:lvl4pPr>
              <a:defRPr i="1"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 i="1"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6" name="Image 5" descr="Languettes-Yno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3" y="6214841"/>
            <a:ext cx="477452" cy="64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0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u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60000" y="6312626"/>
            <a:ext cx="8339277" cy="214237"/>
          </a:xfrm>
          <a:solidFill>
            <a:srgbClr val="495DA3"/>
          </a:solidFill>
        </p:spPr>
        <p:txBody>
          <a:bodyPr wrap="none" lIns="108000" tIns="0" rIns="0" bIns="0"/>
          <a:lstStyle>
            <a:lvl1pPr algn="l">
              <a:defRPr sz="750" b="0" i="0" cap="all">
                <a:solidFill>
                  <a:schemeClr val="bg1"/>
                </a:solidFill>
                <a:latin typeface="Neo Tech Std Light"/>
                <a:cs typeface="Neo Tech Std Light"/>
              </a:defRPr>
            </a:lvl1pPr>
          </a:lstStyle>
          <a:p>
            <a:r>
              <a:rPr lang="fr-FR"/>
              <a:t>Titre de la présentation / de la sous partie</a:t>
            </a:r>
            <a:endParaRPr lang="fr-FR" dirty="0"/>
          </a:p>
        </p:txBody>
      </p:sp>
      <p:sp>
        <p:nvSpPr>
          <p:cNvPr id="7" name="Espace réservé du contenu 5"/>
          <p:cNvSpPr>
            <a:spLocks noGrp="1"/>
          </p:cNvSpPr>
          <p:nvPr>
            <p:ph sz="quarter" idx="12"/>
          </p:nvPr>
        </p:nvSpPr>
        <p:spPr>
          <a:xfrm>
            <a:off x="960969" y="1574800"/>
            <a:ext cx="10521951" cy="436188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960003" y="901700"/>
            <a:ext cx="10522917" cy="673100"/>
          </a:xfrm>
        </p:spPr>
        <p:txBody>
          <a:bodyPr>
            <a:noAutofit/>
          </a:bodyPr>
          <a:lstStyle>
            <a:lvl1pPr algn="l">
              <a:defRPr lang="fr-FR" sz="2700" b="1" kern="1200" dirty="0" smtClean="0">
                <a:solidFill>
                  <a:schemeClr val="tx1"/>
                </a:solidFill>
                <a:latin typeface="Neo Tech Std"/>
                <a:ea typeface="+mj-ea"/>
                <a:cs typeface="Neo Tech St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57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993AF-7D21-4EDB-80B1-5CFDC09D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102"/>
            <a:ext cx="54197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DA2B46-4C66-4B2C-BA11-DDC4E25E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76E4B7-3F48-4A26-B22F-1CD8933E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604E39-4C6C-45BD-BDE8-41CEBA793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B1F0DEA-DBE2-4E0D-8C89-4475831E9E03}"/>
              </a:ext>
            </a:extLst>
          </p:cNvPr>
          <p:cNvCxnSpPr/>
          <p:nvPr/>
        </p:nvCxnSpPr>
        <p:spPr>
          <a:xfrm>
            <a:off x="838199" y="819150"/>
            <a:ext cx="1800000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0D26F9-4401-46B9-B690-2FEE4B21F4CA}"/>
              </a:ext>
            </a:extLst>
          </p:cNvPr>
          <p:cNvCxnSpPr/>
          <p:nvPr/>
        </p:nvCxnSpPr>
        <p:spPr>
          <a:xfrm>
            <a:off x="838200" y="2371725"/>
            <a:ext cx="3600000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rapèze 11">
            <a:extLst>
              <a:ext uri="{FF2B5EF4-FFF2-40B4-BE49-F238E27FC236}">
                <a16:creationId xmlns:a16="http://schemas.microsoft.com/office/drawing/2014/main" id="{A0342250-50BD-4933-BAF6-DB67DB98D10D}"/>
              </a:ext>
            </a:extLst>
          </p:cNvPr>
          <p:cNvSpPr/>
          <p:nvPr/>
        </p:nvSpPr>
        <p:spPr>
          <a:xfrm>
            <a:off x="3667124" y="0"/>
            <a:ext cx="8524875" cy="6858000"/>
          </a:xfrm>
          <a:custGeom>
            <a:avLst/>
            <a:gdLst>
              <a:gd name="connsiteX0" fmla="*/ 0 w 7372350"/>
              <a:gd name="connsiteY0" fmla="*/ 6858000 h 6858000"/>
              <a:gd name="connsiteX1" fmla="*/ 1714500 w 7372350"/>
              <a:gd name="connsiteY1" fmla="*/ 0 h 6858000"/>
              <a:gd name="connsiteX2" fmla="*/ 5657850 w 7372350"/>
              <a:gd name="connsiteY2" fmla="*/ 0 h 6858000"/>
              <a:gd name="connsiteX3" fmla="*/ 7372350 w 7372350"/>
              <a:gd name="connsiteY3" fmla="*/ 6858000 h 6858000"/>
              <a:gd name="connsiteX4" fmla="*/ 0 w 7372350"/>
              <a:gd name="connsiteY4" fmla="*/ 6858000 h 6858000"/>
              <a:gd name="connsiteX0" fmla="*/ 0 w 7372350"/>
              <a:gd name="connsiteY0" fmla="*/ 6867525 h 6867525"/>
              <a:gd name="connsiteX1" fmla="*/ 1714500 w 7372350"/>
              <a:gd name="connsiteY1" fmla="*/ 9525 h 6867525"/>
              <a:gd name="connsiteX2" fmla="*/ 7353300 w 7372350"/>
              <a:gd name="connsiteY2" fmla="*/ 0 h 6867525"/>
              <a:gd name="connsiteX3" fmla="*/ 7372350 w 7372350"/>
              <a:gd name="connsiteY3" fmla="*/ 6867525 h 6867525"/>
              <a:gd name="connsiteX4" fmla="*/ 0 w 7372350"/>
              <a:gd name="connsiteY4" fmla="*/ 6867525 h 6867525"/>
              <a:gd name="connsiteX0" fmla="*/ 0 w 7372350"/>
              <a:gd name="connsiteY0" fmla="*/ 6858000 h 6858000"/>
              <a:gd name="connsiteX1" fmla="*/ 1714500 w 7372350"/>
              <a:gd name="connsiteY1" fmla="*/ 0 h 6858000"/>
              <a:gd name="connsiteX2" fmla="*/ 7353300 w 7372350"/>
              <a:gd name="connsiteY2" fmla="*/ 0 h 6858000"/>
              <a:gd name="connsiteX3" fmla="*/ 7372350 w 7372350"/>
              <a:gd name="connsiteY3" fmla="*/ 6858000 h 6858000"/>
              <a:gd name="connsiteX4" fmla="*/ 0 w 7372350"/>
              <a:gd name="connsiteY4" fmla="*/ 6858000 h 6858000"/>
              <a:gd name="connsiteX0" fmla="*/ 0 w 7372350"/>
              <a:gd name="connsiteY0" fmla="*/ 6858000 h 6858000"/>
              <a:gd name="connsiteX1" fmla="*/ 3800475 w 7372350"/>
              <a:gd name="connsiteY1" fmla="*/ 9525 h 6858000"/>
              <a:gd name="connsiteX2" fmla="*/ 7353300 w 7372350"/>
              <a:gd name="connsiteY2" fmla="*/ 0 h 6858000"/>
              <a:gd name="connsiteX3" fmla="*/ 7372350 w 7372350"/>
              <a:gd name="connsiteY3" fmla="*/ 6858000 h 6858000"/>
              <a:gd name="connsiteX4" fmla="*/ 0 w 7372350"/>
              <a:gd name="connsiteY4" fmla="*/ 6858000 h 6858000"/>
              <a:gd name="connsiteX0" fmla="*/ 0 w 8524875"/>
              <a:gd name="connsiteY0" fmla="*/ 6858000 h 6858000"/>
              <a:gd name="connsiteX1" fmla="*/ 4953000 w 8524875"/>
              <a:gd name="connsiteY1" fmla="*/ 9525 h 6858000"/>
              <a:gd name="connsiteX2" fmla="*/ 8505825 w 8524875"/>
              <a:gd name="connsiteY2" fmla="*/ 0 h 6858000"/>
              <a:gd name="connsiteX3" fmla="*/ 8524875 w 8524875"/>
              <a:gd name="connsiteY3" fmla="*/ 6858000 h 6858000"/>
              <a:gd name="connsiteX4" fmla="*/ 0 w 8524875"/>
              <a:gd name="connsiteY4" fmla="*/ 6858000 h 6858000"/>
              <a:gd name="connsiteX0" fmla="*/ 0 w 8524875"/>
              <a:gd name="connsiteY0" fmla="*/ 6858000 h 6858000"/>
              <a:gd name="connsiteX1" fmla="*/ 4946650 w 8524875"/>
              <a:gd name="connsiteY1" fmla="*/ 0 h 6858000"/>
              <a:gd name="connsiteX2" fmla="*/ 8505825 w 8524875"/>
              <a:gd name="connsiteY2" fmla="*/ 0 h 6858000"/>
              <a:gd name="connsiteX3" fmla="*/ 8524875 w 8524875"/>
              <a:gd name="connsiteY3" fmla="*/ 6858000 h 6858000"/>
              <a:gd name="connsiteX4" fmla="*/ 0 w 8524875"/>
              <a:gd name="connsiteY4" fmla="*/ 6858000 h 6858000"/>
              <a:gd name="connsiteX0" fmla="*/ 0 w 8524875"/>
              <a:gd name="connsiteY0" fmla="*/ 6858000 h 6858000"/>
              <a:gd name="connsiteX1" fmla="*/ 4946650 w 8524875"/>
              <a:gd name="connsiteY1" fmla="*/ 0 h 6858000"/>
              <a:gd name="connsiteX2" fmla="*/ 8521700 w 8524875"/>
              <a:gd name="connsiteY2" fmla="*/ 0 h 6858000"/>
              <a:gd name="connsiteX3" fmla="*/ 8524875 w 8524875"/>
              <a:gd name="connsiteY3" fmla="*/ 6858000 h 6858000"/>
              <a:gd name="connsiteX4" fmla="*/ 0 w 852487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4875" h="6858000">
                <a:moveTo>
                  <a:pt x="0" y="6858000"/>
                </a:moveTo>
                <a:lnTo>
                  <a:pt x="4946650" y="0"/>
                </a:lnTo>
                <a:lnTo>
                  <a:pt x="8521700" y="0"/>
                </a:lnTo>
                <a:cubicBezTo>
                  <a:pt x="8522758" y="2286000"/>
                  <a:pt x="8523817" y="4572000"/>
                  <a:pt x="8524875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E63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087FA0C-1EDE-48F0-8D91-1E1DC5D3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833" y="5093008"/>
            <a:ext cx="5419725" cy="159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75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3200" cy="1270125"/>
          </a:xfrm>
          <a:prstGeom prst="rect">
            <a:avLst/>
          </a:prstGeom>
        </p:spPr>
      </p:pic>
      <p:sp>
        <p:nvSpPr>
          <p:cNvPr id="9" name="Freeform: Shape 9">
            <a:extLst>
              <a:ext uri="{FF2B5EF4-FFF2-40B4-BE49-F238E27FC236}">
                <a16:creationId xmlns:a16="http://schemas.microsoft.com/office/drawing/2014/main" id="{26C5ADC1-E5C8-4F8E-8DD5-085A20B115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D337A16-302D-4365-83F0-B265E2B6BF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0818" y="1498537"/>
            <a:ext cx="4514849" cy="127012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8551" y="2133600"/>
            <a:ext cx="5759449" cy="3543300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5EDCF83-6F62-4516-9212-6C5A2654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F51D20C-95DD-4D1C-A664-15E15C663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459F348F-9F5C-4730-B7FD-59C75E3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746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3200" cy="12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05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9512"/>
            <a:ext cx="10515600" cy="763496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3200" cy="127012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92395"/>
            <a:ext cx="5181600" cy="378456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92395"/>
            <a:ext cx="5181600" cy="378456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882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9512"/>
            <a:ext cx="10515600" cy="763496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3200" cy="127012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768599"/>
            <a:ext cx="10515600" cy="3408363"/>
          </a:xfrm>
        </p:spPr>
        <p:txBody>
          <a:bodyPr/>
          <a:lstStyle>
            <a:lvl1pPr marL="171450" indent="-1714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514350" indent="-1714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857250" indent="-1714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200150" indent="-1714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1543050" indent="-1714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fr-FR" dirty="0"/>
              <a:t>  Modifier les styles du texte du masque</a:t>
            </a:r>
          </a:p>
          <a:p>
            <a:pPr lvl="1"/>
            <a:r>
              <a:rPr lang="fr-FR" dirty="0"/>
              <a:t>  Deuxième niveau</a:t>
            </a:r>
          </a:p>
          <a:p>
            <a:pPr lvl="2"/>
            <a:r>
              <a:rPr lang="fr-FR" dirty="0"/>
              <a:t>  Troisième niveau</a:t>
            </a:r>
          </a:p>
          <a:p>
            <a:pPr lvl="3"/>
            <a:r>
              <a:rPr lang="fr-FR" dirty="0"/>
              <a:t>  Quatrième niveau</a:t>
            </a:r>
          </a:p>
          <a:p>
            <a:pPr lvl="4"/>
            <a:r>
              <a:rPr lang="fr-FR" dirty="0"/>
              <a:t>  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162192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240C61-8290-4A5A-9B24-E6C944836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00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46A18E-DC1B-4E62-AA3B-60B304BFCD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12193200" cy="1270125"/>
          </a:xfrm>
          <a:prstGeom prst="rect">
            <a:avLst/>
          </a:prstGeom>
        </p:spPr>
      </p:pic>
      <p:sp>
        <p:nvSpPr>
          <p:cNvPr id="9" name="Freeform: Shape 9">
            <a:extLst>
              <a:ext uri="{FF2B5EF4-FFF2-40B4-BE49-F238E27FC236}">
                <a16:creationId xmlns:a16="http://schemas.microsoft.com/office/drawing/2014/main" id="{26C5ADC1-E5C8-4F8E-8DD5-085A20B115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6172783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D337A16-302D-4365-83F0-B265E2B6BF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0820" y="1498537"/>
            <a:ext cx="4514849" cy="1270126"/>
          </a:xfr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8553" y="2133600"/>
            <a:ext cx="5759449" cy="3543300"/>
          </a:xfrm>
        </p:spPr>
        <p:txBody>
          <a:bodyPr>
            <a:normAutofit/>
          </a:bodyPr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5EDCF83-6F62-4516-9212-6C5A2654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F51D20C-95DD-4D1C-A664-15E15C663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459F348F-9F5C-4730-B7FD-59C75E3B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9044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C96D55-38F4-4CFD-9565-AF0079E7F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80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3C9873-3A0F-4136-9B29-395F527CDD09}"/>
              </a:ext>
            </a:extLst>
          </p:cNvPr>
          <p:cNvSpPr/>
          <p:nvPr/>
        </p:nvSpPr>
        <p:spPr>
          <a:xfrm>
            <a:off x="227862" y="282633"/>
            <a:ext cx="11736279" cy="6284422"/>
          </a:xfrm>
          <a:prstGeom prst="rect">
            <a:avLst/>
          </a:prstGeom>
          <a:solidFill>
            <a:srgbClr val="E5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2064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A8CF96-EB2C-4748-8805-4C33FB851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99A31FEE-5BF5-450D-A39C-62771CC2B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230688"/>
            <a:ext cx="10515600" cy="449262"/>
          </a:xfrm>
        </p:spPr>
        <p:txBody>
          <a:bodyPr/>
          <a:lstStyle>
            <a:lvl1pPr marL="0" indent="0" algn="ctr">
              <a:buNone/>
              <a:defRPr>
                <a:solidFill>
                  <a:srgbClr val="40BFF0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224534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ACFA66-C6EF-4742-B728-D058061574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370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647954-D5C0-4117-A04E-F87546E714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399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6480" y="2185001"/>
            <a:ext cx="75590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>
                <a:solidFill>
                  <a:schemeClr val="bg1"/>
                </a:solidFill>
                <a:latin typeface="Zona  Black" panose="020B0A03090500020004" pitchFamily="34" charset="0"/>
              </a:rPr>
              <a:t>IMIE RENNES</a:t>
            </a:r>
          </a:p>
          <a:p>
            <a:r>
              <a:rPr lang="fr-FR" sz="2700" b="0" i="0" kern="1200" dirty="0">
                <a:solidFill>
                  <a:schemeClr val="bg1"/>
                </a:solidFill>
                <a:effectLst/>
                <a:latin typeface="HelveticaNeueLT Std" panose="020B0604020202020204" pitchFamily="34" charset="0"/>
                <a:ea typeface="+mn-ea"/>
                <a:cs typeface="+mn-cs"/>
              </a:rPr>
              <a:t>Rue Pierre de Maupertuis</a:t>
            </a:r>
          </a:p>
          <a:p>
            <a:r>
              <a:rPr lang="fr-FR" sz="2700" b="0" i="0" kern="1200" baseline="0" dirty="0">
                <a:solidFill>
                  <a:schemeClr val="bg1"/>
                </a:solidFill>
                <a:effectLst/>
                <a:latin typeface="HelveticaNeueLT Std" panose="020B0604020202020204" pitchFamily="34" charset="0"/>
                <a:ea typeface="+mn-ea"/>
                <a:cs typeface="+mn-cs"/>
              </a:rPr>
              <a:t>35170 BRUZ</a:t>
            </a:r>
            <a:endParaRPr lang="fr-FR" sz="2700" dirty="0">
              <a:solidFill>
                <a:schemeClr val="bg1"/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2080" y="6124328"/>
            <a:ext cx="32295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  <a:latin typeface="HelveticaNeueLT Std" panose="020B0604020202020204" pitchFamily="34" charset="0"/>
              </a:rPr>
              <a:t>Benjamin.maas@imie.fr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429" y="6124328"/>
            <a:ext cx="18810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  <a:latin typeface="HelveticaNeueLT Std" panose="020B0604020202020204" pitchFamily="34" charset="0"/>
              </a:rPr>
              <a:t>02 23 44 69 00</a:t>
            </a:r>
          </a:p>
        </p:txBody>
      </p:sp>
    </p:spTree>
    <p:extLst>
      <p:ext uri="{BB962C8B-B14F-4D97-AF65-F5344CB8AC3E}">
        <p14:creationId xmlns:p14="http://schemas.microsoft.com/office/powerpoint/2010/main" val="11334444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a-Titre,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7644"/>
          </a:xfrm>
          <a:solidFill>
            <a:schemeClr val="accent2"/>
          </a:solidFill>
        </p:spPr>
        <p:txBody>
          <a:bodyPr>
            <a:noAutofit/>
          </a:bodyPr>
          <a:lstStyle>
            <a:lvl1pPr algn="l">
              <a:tabLst>
                <a:tab pos="8047038" algn="r"/>
              </a:tabLst>
              <a:defRPr sz="3400" b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2" y="1603460"/>
            <a:ext cx="10972799" cy="4611380"/>
          </a:xfrm>
        </p:spPr>
        <p:txBody>
          <a:bodyPr>
            <a:normAutofit/>
          </a:bodyPr>
          <a:lstStyle>
            <a:lvl1pPr marL="342900" indent="-342900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Lucida Grande"/>
              <a:buChar char="▶"/>
              <a:defRPr sz="2600">
                <a:solidFill>
                  <a:srgbClr val="6E6E73"/>
                </a:solidFill>
                <a:latin typeface="Arial"/>
                <a:cs typeface="Arial"/>
              </a:defRPr>
            </a:lvl1pPr>
            <a:lvl2pPr marL="742950" indent="-28575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Lucida Grande"/>
              <a:buChar char="-"/>
              <a:defRPr sz="2400">
                <a:solidFill>
                  <a:srgbClr val="6E6E73"/>
                </a:solidFill>
                <a:latin typeface="Arial"/>
                <a:cs typeface="Arial"/>
              </a:defRPr>
            </a:lvl2pPr>
            <a:lvl3pPr marL="1143000" indent="-228600">
              <a:buClr>
                <a:schemeClr val="accent2"/>
              </a:buClr>
              <a:buSzPct val="100000"/>
              <a:buFont typeface="Lucida Grande"/>
              <a:buChar char="›"/>
              <a:defRPr sz="2200">
                <a:solidFill>
                  <a:srgbClr val="6E6E73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871539"/>
            <a:ext cx="10972800" cy="731837"/>
          </a:xfrm>
        </p:spPr>
        <p:txBody>
          <a:bodyPr>
            <a:noAutofit/>
          </a:bodyPr>
          <a:lstStyle>
            <a:lvl1pPr marL="0" indent="0">
              <a:buNone/>
              <a:defRPr sz="2400" i="1">
                <a:solidFill>
                  <a:srgbClr val="6E6E73"/>
                </a:solidFill>
                <a:latin typeface="Verdana"/>
                <a:cs typeface="Verdana"/>
              </a:defRPr>
            </a:lvl1pPr>
            <a:lvl2pPr>
              <a:defRPr i="1">
                <a:solidFill>
                  <a:srgbClr val="6E6E73"/>
                </a:solidFill>
                <a:latin typeface="Times"/>
                <a:cs typeface="Times"/>
              </a:defRPr>
            </a:lvl2pPr>
            <a:lvl3pPr>
              <a:defRPr i="1">
                <a:solidFill>
                  <a:srgbClr val="6E6E73"/>
                </a:solidFill>
                <a:latin typeface="Times"/>
                <a:cs typeface="Times"/>
              </a:defRPr>
            </a:lvl3pPr>
            <a:lvl4pPr>
              <a:defRPr i="1">
                <a:solidFill>
                  <a:srgbClr val="6E6E73"/>
                </a:solidFill>
                <a:latin typeface="Times"/>
                <a:cs typeface="Times"/>
              </a:defRPr>
            </a:lvl4pPr>
            <a:lvl5pPr>
              <a:defRPr i="1">
                <a:solidFill>
                  <a:srgbClr val="6E6E73"/>
                </a:solidFill>
                <a:latin typeface="Times"/>
                <a:cs typeface="Time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6" name="Image 5" descr="Languettes-Y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3" y="6214841"/>
            <a:ext cx="477452" cy="649865"/>
          </a:xfrm>
          <a:prstGeom prst="rect">
            <a:avLst/>
          </a:prstGeom>
        </p:spPr>
      </p:pic>
      <p:pic>
        <p:nvPicPr>
          <p:cNvPr id="7" name="Image 6" descr="Languettes-Ynov.png">
            <a:extLst>
              <a:ext uri="{FF2B5EF4-FFF2-40B4-BE49-F238E27FC236}">
                <a16:creationId xmlns:a16="http://schemas.microsoft.com/office/drawing/2014/main" id="{03BB2394-B9FF-4394-86BA-A26A4DB4BF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093" y="6214841"/>
            <a:ext cx="477452" cy="64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973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91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12193200" cy="12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4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9512"/>
            <a:ext cx="10515600" cy="763496"/>
          </a:xfrm>
        </p:spPr>
        <p:txBody>
          <a:bodyPr anchor="b">
            <a:normAutofit/>
          </a:bodyPr>
          <a:lstStyle>
            <a:lvl1pPr>
              <a:defRPr sz="2475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12193200" cy="127012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92395"/>
            <a:ext cx="5181600" cy="378456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92395"/>
            <a:ext cx="5181600" cy="378456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97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9512"/>
            <a:ext cx="10515600" cy="763496"/>
          </a:xfrm>
        </p:spPr>
        <p:txBody>
          <a:bodyPr anchor="b">
            <a:normAutofit/>
          </a:bodyPr>
          <a:lstStyle>
            <a:lvl1pPr>
              <a:defRPr sz="2475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12193200" cy="127012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768601"/>
            <a:ext cx="10515600" cy="3408363"/>
          </a:xfrm>
        </p:spPr>
        <p:txBody>
          <a:bodyPr/>
          <a:lstStyle>
            <a:lvl1pPr marL="128588" indent="-128588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385763" indent="-128588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642938" indent="-128588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900113" indent="-128588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1157288" indent="-128588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fr-FR" dirty="0"/>
              <a:t>  Modifier les styles du texte du masque</a:t>
            </a:r>
          </a:p>
          <a:p>
            <a:pPr lvl="1"/>
            <a:r>
              <a:rPr lang="fr-FR" dirty="0"/>
              <a:t>  Deuxième niveau</a:t>
            </a:r>
          </a:p>
          <a:p>
            <a:pPr lvl="2"/>
            <a:r>
              <a:rPr lang="fr-FR" dirty="0"/>
              <a:t>  Troisième niveau</a:t>
            </a:r>
          </a:p>
          <a:p>
            <a:pPr lvl="3"/>
            <a:r>
              <a:rPr lang="fr-FR" dirty="0"/>
              <a:t>  Quatrième niveau</a:t>
            </a:r>
          </a:p>
          <a:p>
            <a:pPr lvl="4"/>
            <a:r>
              <a:rPr lang="fr-FR" dirty="0"/>
              <a:t>  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76111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240C61-8290-4A5A-9B24-E6C944836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3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46A18E-DC1B-4E62-AA3B-60B304BFCD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7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4C96D55-38F4-4CFD-9565-AF0079E7F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1" y="6176356"/>
            <a:ext cx="670891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7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  <a:latin typeface="HelveticaNeueLT Std" panose="020B0604020202020204" pitchFamily="34" charset="0"/>
              </a:defRPr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  <a:latin typeface="HelveticaNeueLT Std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  <a:latin typeface="HelveticaNeueLT Std" panose="020B0604020202020204" pitchFamily="34" charset="0"/>
              </a:defRPr>
            </a:lvl1pPr>
          </a:lstStyle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41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50" r:id="rId15"/>
    <p:sldLayoutId id="2147483654" r:id="rId16"/>
    <p:sldLayoutId id="2147483658" r:id="rId17"/>
    <p:sldLayoutId id="2147483659" r:id="rId18"/>
    <p:sldLayoutId id="2147483653" r:id="rId19"/>
    <p:sldLayoutId id="2147483656" r:id="rId20"/>
    <p:sldLayoutId id="2147483660" r:id="rId2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Zona  Black" panose="020B0A03090500020004" pitchFamily="34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elveticaNeueLT Std" panose="020B0604020202020204" pitchFamily="34" charset="0"/>
              </a:defRPr>
            </a:lvl1pPr>
          </a:lstStyle>
          <a:p>
            <a:fld id="{741D8B29-9D5B-B948-8972-1CB0BABD8DEF}" type="datetimeFigureOut">
              <a:rPr lang="fr-FR" smtClean="0"/>
              <a:pPr/>
              <a:t>12/10/2018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HelveticaNeueLT Std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NeueLT Std" panose="020B0604020202020204" pitchFamily="34" charset="0"/>
              </a:defRPr>
            </a:lvl1pPr>
          </a:lstStyle>
          <a:p>
            <a:fld id="{3CEF8E55-BB74-D24F-9F94-E19A1D2F003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79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Zona  Black" panose="020B0A030905000200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gimp.org/" TargetMode="Externa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photopos.com/PPP3_BS/Default.aspx" TargetMode="Externa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hh465424.asp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developer.android.com/design/downloads/index.html" TargetMode="External"/><Relationship Id="rId5" Type="http://schemas.openxmlformats.org/officeDocument/2006/relationships/hyperlink" Target="https://developer.apple.com/library/ios/documentation/UserExperience/Conceptual/MobileHIG/" TargetMode="External"/><Relationship Id="rId4" Type="http://schemas.openxmlformats.org/officeDocument/2006/relationships/hyperlink" Target="http://modernuiicon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malworkshop.com/" TargetMode="External"/><Relationship Id="rId7" Type="http://schemas.openxmlformats.org/officeDocument/2006/relationships/hyperlink" Target="https://www.dugwood.com/clickheat/index.html" TargetMode="External"/><Relationship Id="rId2" Type="http://schemas.openxmlformats.org/officeDocument/2006/relationships/hyperlink" Target="https://www.hotjar.com/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crazyegg.com/" TargetMode="External"/><Relationship Id="rId5" Type="http://schemas.openxmlformats.org/officeDocument/2006/relationships/hyperlink" Target="https://silverbackapp.com/" TargetMode="External"/><Relationship Id="rId4" Type="http://schemas.openxmlformats.org/officeDocument/2006/relationships/hyperlink" Target="https://www.loop11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54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800" dirty="0"/>
              <a:t>  Le focus group permet de recueillir des informations  approfondies sur les expériences passées des utilisateurs.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Leurs impressions spontanées, leurs besoins, désirs ou motivations.</a:t>
            </a:r>
          </a:p>
          <a:p>
            <a:endParaRPr lang="fr-FR" sz="2800" dirty="0"/>
          </a:p>
          <a:p>
            <a:r>
              <a:rPr lang="fr-FR" sz="2800" dirty="0"/>
              <a:t>  Un animateur se charge de guider le groupe dans le bon déroulement du focus group.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190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  L’animateur se charge de poser des questions, jamais de demander directement « de quoi avez-vous besoins ».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L’utilisateur est au centre de la réflexion et non l’inverse.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9052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Bénéfice ?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  Collecter rapidement des données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Impliquer les utilisateurs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Moins couteux en temps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Des réponses en cascades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7349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Limites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  Trier les données, beaucoup seront inexactes ou imprécises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Une organisation bien plus compliquées (surtout sur 120 min).</a:t>
            </a:r>
          </a:p>
        </p:txBody>
      </p:sp>
    </p:spTree>
    <p:extLst>
      <p:ext uri="{BB962C8B-B14F-4D97-AF65-F5344CB8AC3E}">
        <p14:creationId xmlns:p14="http://schemas.microsoft.com/office/powerpoint/2010/main" val="2292801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C1C83DB-321F-4493-AE26-205F4101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si on à pas de vrai utilisateurs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98EEC15-77D0-44C0-A486-6A9723301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 qu’on fait ???</a:t>
            </a:r>
          </a:p>
        </p:txBody>
      </p:sp>
    </p:spTree>
    <p:extLst>
      <p:ext uri="{BB962C8B-B14F-4D97-AF65-F5344CB8AC3E}">
        <p14:creationId xmlns:p14="http://schemas.microsoft.com/office/powerpoint/2010/main" val="81189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939C5D-7C91-4AA6-981C-82812660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sa cible avec les </a:t>
            </a:r>
            <a:r>
              <a:rPr lang="fr-FR" dirty="0" err="1"/>
              <a:t>persona’s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118948B-E6E1-47E5-96C3-E7FC8AF654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2">
            <a:normAutofit lnSpcReduction="10000"/>
          </a:bodyPr>
          <a:lstStyle/>
          <a:p>
            <a:r>
              <a:rPr lang="fr-FR" dirty="0"/>
              <a:t>  Genre</a:t>
            </a:r>
          </a:p>
          <a:p>
            <a:r>
              <a:rPr lang="fr-FR" dirty="0"/>
              <a:t>  Age</a:t>
            </a:r>
          </a:p>
          <a:p>
            <a:r>
              <a:rPr lang="fr-FR" dirty="0"/>
              <a:t>  Taille du foyer</a:t>
            </a:r>
          </a:p>
          <a:p>
            <a:r>
              <a:rPr lang="fr-FR" dirty="0"/>
              <a:t>  Nationalité</a:t>
            </a:r>
          </a:p>
          <a:p>
            <a:r>
              <a:rPr lang="fr-FR" dirty="0"/>
              <a:t>  Niveau d’instruction</a:t>
            </a:r>
          </a:p>
          <a:p>
            <a:r>
              <a:rPr lang="fr-FR" dirty="0"/>
              <a:t>  Revenu</a:t>
            </a:r>
          </a:p>
          <a:p>
            <a:r>
              <a:rPr lang="fr-FR" dirty="0"/>
              <a:t>  Profession et catégories sociales</a:t>
            </a:r>
          </a:p>
          <a:p>
            <a:r>
              <a:rPr lang="fr-FR" dirty="0"/>
              <a:t>  Lieu d’habitation</a:t>
            </a:r>
          </a:p>
          <a:p>
            <a:r>
              <a:rPr lang="fr-FR" dirty="0"/>
              <a:t>  Type d’habitation</a:t>
            </a:r>
          </a:p>
          <a:p>
            <a:r>
              <a:rPr lang="fr-FR" dirty="0"/>
              <a:t>  Personnalité</a:t>
            </a:r>
          </a:p>
          <a:p>
            <a:r>
              <a:rPr lang="fr-FR" dirty="0"/>
              <a:t>  Attitudes</a:t>
            </a:r>
          </a:p>
          <a:p>
            <a:r>
              <a:rPr lang="fr-FR" dirty="0"/>
              <a:t>  Situations d’achat (perso ou pro)</a:t>
            </a:r>
          </a:p>
          <a:p>
            <a:r>
              <a:rPr lang="fr-FR" dirty="0"/>
              <a:t>  Degré de fidélité</a:t>
            </a:r>
          </a:p>
          <a:p>
            <a:r>
              <a:rPr lang="fr-FR" dirty="0"/>
              <a:t>  Quantités consommées</a:t>
            </a:r>
          </a:p>
          <a:p>
            <a:r>
              <a:rPr lang="fr-FR" dirty="0"/>
              <a:t>  Habitudes de consommation / utilisation</a:t>
            </a:r>
          </a:p>
          <a:p>
            <a:r>
              <a:rPr lang="fr-FR" dirty="0"/>
              <a:t>  Avantages recherchés</a:t>
            </a:r>
          </a:p>
          <a:p>
            <a:r>
              <a:rPr lang="fr-FR" dirty="0"/>
              <a:t>  Circuit de distribution préféré</a:t>
            </a:r>
          </a:p>
          <a:p>
            <a:r>
              <a:rPr lang="fr-FR" dirty="0"/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195763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075C304-4CD6-4C5A-9F9C-782BD705EA7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54872" y="370394"/>
            <a:ext cx="9882255" cy="62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3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9AF242D-2C79-4C01-8322-7FB05768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90" y="306696"/>
            <a:ext cx="8795220" cy="62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C34FC34-F11E-45EF-9B49-19ECF44AF2F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14475" y="177800"/>
            <a:ext cx="9163050" cy="6502400"/>
          </a:xfrm>
        </p:spPr>
      </p:pic>
    </p:spTree>
    <p:extLst>
      <p:ext uri="{BB962C8B-B14F-4D97-AF65-F5344CB8AC3E}">
        <p14:creationId xmlns:p14="http://schemas.microsoft.com/office/powerpoint/2010/main" val="404796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78148-FA91-4C39-81ED-F854B2F8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Bien construire son persona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DB561E-1272-4239-9995-09E90EFE0B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  Il faut se poser plusieurs questions :</a:t>
            </a:r>
          </a:p>
          <a:p>
            <a:pPr lvl="1"/>
            <a:r>
              <a:rPr lang="fr-FR" sz="2000" dirty="0"/>
              <a:t>  Qui sont vos utilisateurs ?</a:t>
            </a:r>
          </a:p>
          <a:p>
            <a:pPr lvl="1"/>
            <a:r>
              <a:rPr lang="fr-FR" sz="2000" dirty="0"/>
              <a:t>  Comment vivent-ils ?</a:t>
            </a:r>
          </a:p>
          <a:p>
            <a:pPr lvl="1"/>
            <a:r>
              <a:rPr lang="fr-FR" sz="2000" dirty="0"/>
              <a:t>  Comment vont-ils utiliser votre produit / service ?</a:t>
            </a:r>
          </a:p>
          <a:p>
            <a:pPr lvl="1"/>
            <a:r>
              <a:rPr lang="fr-FR" sz="2000" dirty="0"/>
              <a:t>  Ce que votre produit / service va leur apporter dans leur vie afin d’atteindre leurs objectifs</a:t>
            </a:r>
          </a:p>
        </p:txBody>
      </p:sp>
    </p:spTree>
    <p:extLst>
      <p:ext uri="{BB962C8B-B14F-4D97-AF65-F5344CB8AC3E}">
        <p14:creationId xmlns:p14="http://schemas.microsoft.com/office/powerpoint/2010/main" val="70821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Idéation</a:t>
            </a:r>
            <a:r>
              <a:rPr lang="en-US" dirty="0"/>
              <a:t> &amp; </a:t>
            </a:r>
            <a:r>
              <a:rPr lang="en-US" dirty="0" err="1"/>
              <a:t>réalisation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76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70FD183-91C5-44EB-BC16-BCF8E259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 &amp; inconvénients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74F97E53-F65C-4E87-977C-01E47AAD9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36195"/>
            <a:ext cx="5181600" cy="354076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Avantages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Définir des hypothèses</a:t>
            </a:r>
          </a:p>
          <a:p>
            <a:r>
              <a:rPr lang="fr-FR" dirty="0"/>
              <a:t>Focus sur l’utilisateur</a:t>
            </a:r>
          </a:p>
          <a:p>
            <a:r>
              <a:rPr lang="fr-FR" dirty="0"/>
              <a:t>Définir une version commune de « pour qui » on conçoit le produit</a:t>
            </a:r>
          </a:p>
          <a:p>
            <a:r>
              <a:rPr lang="fr-FR" dirty="0"/>
              <a:t>Décisions « plus humaine »</a:t>
            </a:r>
          </a:p>
          <a:p>
            <a:r>
              <a:rPr lang="fr-FR" dirty="0"/>
              <a:t>Définir les besoins avant d’entrer dans les détails du produit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948161F-9E75-41AF-89D0-FC589C806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36195"/>
            <a:ext cx="5181600" cy="354076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Inconvénients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N’aide pas à concevoir le produit</a:t>
            </a:r>
          </a:p>
          <a:p>
            <a:r>
              <a:rPr lang="fr-FR" dirty="0"/>
              <a:t>Ne valide pas les hypothèses</a:t>
            </a:r>
          </a:p>
          <a:p>
            <a:r>
              <a:rPr lang="fr-FR" dirty="0"/>
              <a:t>Ne remplaces pas les recherches ni les tests</a:t>
            </a:r>
          </a:p>
        </p:txBody>
      </p:sp>
    </p:spTree>
    <p:extLst>
      <p:ext uri="{BB962C8B-B14F-4D97-AF65-F5344CB8AC3E}">
        <p14:creationId xmlns:p14="http://schemas.microsoft.com/office/powerpoint/2010/main" val="286727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questions ?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35" y="1877925"/>
            <a:ext cx="3832225" cy="3833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20677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4DF7FD4-443C-4C3F-BD3C-944EABF4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D4DBB9A-4A60-4CEE-8EFE-25BF328FC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Réalisez un ou plusieurs persona(s) concernant les utilisateurs de co-voiturage</a:t>
            </a:r>
          </a:p>
        </p:txBody>
      </p:sp>
    </p:spTree>
    <p:extLst>
      <p:ext uri="{BB962C8B-B14F-4D97-AF65-F5344CB8AC3E}">
        <p14:creationId xmlns:p14="http://schemas.microsoft.com/office/powerpoint/2010/main" val="340906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L’idéation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85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</a:t>
            </a:r>
            <a:r>
              <a:rPr lang="en-US" sz="3200" dirty="0"/>
              <a:t>n</a:t>
            </a:r>
            <a:r>
              <a:rPr lang="en-US" dirty="0"/>
              <a:t>g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  Une génération d’idées flash et rapide.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Face à cette tache seulement l’équipe de conception</a:t>
            </a:r>
          </a:p>
          <a:p>
            <a:pPr lvl="1"/>
            <a:r>
              <a:rPr lang="fr-FR" sz="2400" dirty="0"/>
              <a:t>  Développer sa créativité</a:t>
            </a:r>
          </a:p>
          <a:p>
            <a:pPr lvl="1"/>
            <a:r>
              <a:rPr lang="fr-FR" sz="2400" dirty="0"/>
              <a:t>  Conception innovantes</a:t>
            </a:r>
          </a:p>
          <a:p>
            <a:pPr lvl="1"/>
            <a:r>
              <a:rPr lang="fr-FR" sz="2400" dirty="0"/>
              <a:t>  Résolution des problèmes</a:t>
            </a:r>
          </a:p>
          <a:p>
            <a:pPr lvl="1"/>
            <a:endParaRPr lang="fr-FR" sz="2400" dirty="0"/>
          </a:p>
          <a:p>
            <a:r>
              <a:rPr lang="fr-FR" sz="2800" dirty="0"/>
              <a:t>  La quantité face à la qualité.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0734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Les </a:t>
            </a:r>
            <a:r>
              <a:rPr lang="en-US" sz="3200" dirty="0" err="1"/>
              <a:t>règles</a:t>
            </a:r>
            <a:endParaRPr lang="en-US" sz="3200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  Spontanéité des idées</a:t>
            </a:r>
          </a:p>
          <a:p>
            <a:r>
              <a:rPr lang="fr-FR" sz="2800" dirty="0"/>
              <a:t>  Suspension de jugement</a:t>
            </a:r>
          </a:p>
          <a:p>
            <a:pPr lvl="1"/>
            <a:r>
              <a:rPr lang="fr-FR" sz="2400" dirty="0"/>
              <a:t>  Pas de critique, pas de modification, pas de suppression</a:t>
            </a:r>
          </a:p>
          <a:p>
            <a:r>
              <a:rPr lang="fr-FR" sz="2800" dirty="0"/>
              <a:t>  Encourager les idées extravagantes</a:t>
            </a:r>
          </a:p>
          <a:p>
            <a:pPr lvl="1"/>
            <a:r>
              <a:rPr lang="fr-FR" sz="2400" dirty="0"/>
              <a:t>  Laisser l’imagination travailler</a:t>
            </a:r>
          </a:p>
          <a:p>
            <a:r>
              <a:rPr lang="fr-FR" sz="2800" dirty="0"/>
              <a:t>  Fertilisation croisée</a:t>
            </a:r>
          </a:p>
          <a:p>
            <a:pPr lvl="1"/>
            <a:r>
              <a:rPr lang="fr-FR" sz="2400" dirty="0"/>
              <a:t>  Rebondir sur ce qu’on entend : copier, coller, améliorer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8269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alternative : UX </a:t>
            </a:r>
            <a:r>
              <a:rPr lang="fr-FR" dirty="0" err="1"/>
              <a:t>Cards</a:t>
            </a:r>
            <a:endParaRPr lang="en-US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>
          <a:xfrm>
            <a:off x="838200" y="2768599"/>
            <a:ext cx="5257800" cy="3408363"/>
          </a:xfrm>
        </p:spPr>
        <p:txBody>
          <a:bodyPr/>
          <a:lstStyle/>
          <a:p>
            <a:r>
              <a:rPr lang="fr-FR" dirty="0"/>
              <a:t>  Ces jeux de cartes présentent de façon synthétique &amp; ludique les méthodes UX les plus couramment utilisées pour la conception de produits et services interactifs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81" y="2768601"/>
            <a:ext cx="5036419" cy="3777315"/>
          </a:xfrm>
          <a:prstGeom prst="rect">
            <a:avLst/>
          </a:prstGeom>
        </p:spPr>
      </p:pic>
      <p:pic>
        <p:nvPicPr>
          <p:cNvPr id="1026" name="Picture 2" descr="RÃ©sultat de recherche d'images pour &quot;ux cards&quot;">
            <a:extLst>
              <a:ext uri="{FF2B5EF4-FFF2-40B4-BE49-F238E27FC236}">
                <a16:creationId xmlns:a16="http://schemas.microsoft.com/office/drawing/2014/main" id="{348FF1D3-C3E0-4AB4-9FBD-DAE5811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74268"/>
            <a:ext cx="4545430" cy="187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644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9BA6B1B-41B2-43D2-86FD-23B28767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d’une carte</a:t>
            </a:r>
          </a:p>
        </p:txBody>
      </p:sp>
      <p:pic>
        <p:nvPicPr>
          <p:cNvPr id="2050" name="Picture 2" descr="Methode six to one">
            <a:extLst>
              <a:ext uri="{FF2B5EF4-FFF2-40B4-BE49-F238E27FC236}">
                <a16:creationId xmlns:a16="http://schemas.microsoft.com/office/drawing/2014/main" id="{4F8A812D-DCCD-4E18-9B42-64E4AE1B379A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425575"/>
            <a:ext cx="57531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470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Interpretation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  La méthode PMI (« Plus, Moins, Intéressant »)</a:t>
            </a:r>
          </a:p>
          <a:p>
            <a:pPr lvl="1"/>
            <a:r>
              <a:rPr lang="fr-FR" sz="2800" dirty="0"/>
              <a:t>  Qu’est ce qui est positif dans cette idée ?</a:t>
            </a:r>
          </a:p>
          <a:p>
            <a:pPr lvl="1"/>
            <a:r>
              <a:rPr lang="fr-FR" sz="2800" dirty="0"/>
              <a:t>  Qu’est ce qui est négatif ?</a:t>
            </a:r>
          </a:p>
          <a:p>
            <a:pPr lvl="1"/>
            <a:r>
              <a:rPr lang="fr-FR" sz="2800" dirty="0"/>
              <a:t>  Quel aspects doit-on améliorer ?</a:t>
            </a:r>
          </a:p>
          <a:p>
            <a:pPr lvl="1"/>
            <a:r>
              <a:rPr lang="fr-FR" sz="2800" dirty="0"/>
              <a:t>  Qu’est ce qui rend cette idée intéressante 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716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Design studio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800" dirty="0"/>
              <a:t>  Atelier de conception collaboratif et participatif.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Permet de générer rapidement des solutions de conception lié à une problématique de design.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Cycle itératif (« Créez, présentez, critiquez »)</a:t>
            </a:r>
          </a:p>
          <a:p>
            <a:pPr lvl="1"/>
            <a:r>
              <a:rPr lang="fr-FR" sz="2400" dirty="0"/>
              <a:t>  Création de sketchs</a:t>
            </a:r>
          </a:p>
          <a:p>
            <a:pPr lvl="1"/>
            <a:r>
              <a:rPr lang="fr-FR" sz="2400" dirty="0"/>
              <a:t>  Pitch de la solution</a:t>
            </a:r>
          </a:p>
          <a:p>
            <a:pPr lvl="1"/>
            <a:r>
              <a:rPr lang="fr-FR" sz="2400" dirty="0"/>
              <a:t>  Critique constructive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711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Objectifs</a:t>
            </a:r>
            <a:r>
              <a:rPr lang="en-US" dirty="0"/>
              <a:t> de </a:t>
            </a:r>
            <a:r>
              <a:rPr lang="en-US" dirty="0" err="1"/>
              <a:t>ce</a:t>
            </a:r>
            <a:r>
              <a:rPr lang="en-US" dirty="0"/>
              <a:t> module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Définir l’idéation</a:t>
            </a:r>
          </a:p>
          <a:p>
            <a:r>
              <a:rPr lang="fr-FR" sz="3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Utiliser des outils de </a:t>
            </a:r>
            <a:r>
              <a:rPr lang="fr-FR" sz="3200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concéption</a:t>
            </a:r>
            <a:endParaRPr lang="en-US" sz="3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5" y="3719508"/>
            <a:ext cx="27241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9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questions ?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35" y="1877925"/>
            <a:ext cx="3832225" cy="3833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07839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de conception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5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Maquettage</a:t>
            </a:r>
            <a:endParaRPr lang="en-US" sz="3200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800" dirty="0"/>
              <a:t>  Lors de la phase de génération, celle où l’on conçoit des prototypes du système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A partir des esquisses, élaborer des plans et des maquettes pour faire naitre les idées dans le réel.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Deux niveaux de fidélité</a:t>
            </a:r>
          </a:p>
          <a:p>
            <a:pPr lvl="1"/>
            <a:r>
              <a:rPr lang="fr-FR" sz="2400" dirty="0"/>
              <a:t>  Basse fidélité (dessin)</a:t>
            </a:r>
          </a:p>
          <a:p>
            <a:pPr lvl="1"/>
            <a:r>
              <a:rPr lang="fr-FR" sz="2400" dirty="0"/>
              <a:t>  Haute fidélité (</a:t>
            </a:r>
            <a:r>
              <a:rPr lang="fr-FR" sz="2400" dirty="0" err="1"/>
              <a:t>mockup</a:t>
            </a:r>
            <a:r>
              <a:rPr lang="fr-FR" sz="2400" dirty="0"/>
              <a:t> d’application réel)</a:t>
            </a:r>
          </a:p>
        </p:txBody>
      </p:sp>
    </p:spTree>
    <p:extLst>
      <p:ext uri="{BB962C8B-B14F-4D97-AF65-F5344CB8AC3E}">
        <p14:creationId xmlns:p14="http://schemas.microsoft.com/office/powerpoint/2010/main" val="2701447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zoning wireframe mockup&quot;">
            <a:extLst>
              <a:ext uri="{FF2B5EF4-FFF2-40B4-BE49-F238E27FC236}">
                <a16:creationId xmlns:a16="http://schemas.microsoft.com/office/drawing/2014/main" id="{12C10BE6-71F0-42BD-99B9-80CEB87B8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97" y="1400783"/>
            <a:ext cx="7994805" cy="511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90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5974A-5E47-4383-B846-997B8E2F2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512"/>
            <a:ext cx="10515600" cy="763496"/>
          </a:xfrm>
        </p:spPr>
        <p:txBody>
          <a:bodyPr>
            <a:normAutofit/>
          </a:bodyPr>
          <a:lstStyle/>
          <a:p>
            <a:r>
              <a:rPr lang="fr-FR" dirty="0"/>
              <a:t>Zoning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0F9C72-A10B-4448-9296-5DA819475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68599"/>
            <a:ext cx="3646251" cy="3408363"/>
          </a:xfrm>
        </p:spPr>
        <p:txBody>
          <a:bodyPr>
            <a:normAutofit/>
          </a:bodyPr>
          <a:lstStyle/>
          <a:p>
            <a:r>
              <a:rPr lang="fr-FR" sz="2400" dirty="0"/>
              <a:t>  Découper la page en autant de </a:t>
            </a:r>
            <a:r>
              <a:rPr lang="fr-FR" sz="2400" b="1" dirty="0"/>
              <a:t>zones que nécessaire</a:t>
            </a:r>
            <a:r>
              <a:rPr lang="fr-FR" sz="2400" dirty="0"/>
              <a:t>.</a:t>
            </a:r>
          </a:p>
        </p:txBody>
      </p:sp>
      <p:pic>
        <p:nvPicPr>
          <p:cNvPr id="3076" name="Picture 4" descr="RÃ©sultat de recherche d'images pour &quot;zoning ux&quot;">
            <a:extLst>
              <a:ext uri="{FF2B5EF4-FFF2-40B4-BE49-F238E27FC236}">
                <a16:creationId xmlns:a16="http://schemas.microsoft.com/office/drawing/2014/main" id="{C8A8F773-E2C4-4556-B4C8-B463DE7D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96" y="1830543"/>
            <a:ext cx="6523004" cy="484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5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CA6B3-691F-491A-BBD8-AAAF46B1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Moodboard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F83D4B-871F-4390-8E87-00D78F432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68599"/>
            <a:ext cx="4113179" cy="3408363"/>
          </a:xfrm>
        </p:spPr>
        <p:txBody>
          <a:bodyPr/>
          <a:lstStyle/>
          <a:p>
            <a:r>
              <a:rPr lang="fr-FR" dirty="0"/>
              <a:t>  </a:t>
            </a:r>
            <a:r>
              <a:rPr lang="fr-FR" dirty="0" err="1"/>
              <a:t>Epingler</a:t>
            </a:r>
            <a:r>
              <a:rPr lang="fr-FR" dirty="0"/>
              <a:t> en vrac les inspirations visuelles.</a:t>
            </a:r>
          </a:p>
          <a:p>
            <a:r>
              <a:rPr lang="fr-FR" dirty="0"/>
              <a:t>  Images, </a:t>
            </a:r>
            <a:r>
              <a:rPr lang="fr-FR" dirty="0" err="1"/>
              <a:t>screenshots</a:t>
            </a:r>
            <a:r>
              <a:rPr lang="fr-FR" dirty="0"/>
              <a:t> de pages web existantes,…</a:t>
            </a:r>
          </a:p>
          <a:p>
            <a:endParaRPr lang="fr-FR" dirty="0"/>
          </a:p>
          <a:p>
            <a:r>
              <a:rPr lang="fr-FR" dirty="0"/>
              <a:t>  Objectif :</a:t>
            </a:r>
            <a:r>
              <a:rPr lang="fr-FR" b="1" dirty="0"/>
              <a:t> Dégager assez tôt une tendance de style</a:t>
            </a:r>
          </a:p>
        </p:txBody>
      </p:sp>
      <p:pic>
        <p:nvPicPr>
          <p:cNvPr id="4098" name="Picture 2" descr="RÃ©sultat de recherche d'images pour &quot;moodboard ux&quot;">
            <a:extLst>
              <a:ext uri="{FF2B5EF4-FFF2-40B4-BE49-F238E27FC236}">
                <a16:creationId xmlns:a16="http://schemas.microsoft.com/office/drawing/2014/main" id="{4C7673EB-ECAE-42BB-8578-CA1DE005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647" y="2213008"/>
            <a:ext cx="7123888" cy="380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79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38200" y="227103"/>
            <a:ext cx="10515600" cy="763496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Wireframe</a:t>
            </a:r>
            <a:r>
              <a:rPr lang="fr-FR" dirty="0">
                <a:solidFill>
                  <a:schemeClr val="bg1"/>
                </a:solidFill>
              </a:rPr>
              <a:t> - </a:t>
            </a:r>
            <a:r>
              <a:rPr lang="fr-FR" dirty="0" err="1">
                <a:solidFill>
                  <a:schemeClr val="bg1"/>
                </a:solidFill>
              </a:rPr>
              <a:t>Balsamiq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torquemag-hhvm.s3.amazonaws.com/uploads/2013/01/balsamiq-mockups-review-2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9585" y="1510770"/>
            <a:ext cx="8638075" cy="4918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834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E2512-ABA0-4D54-B91E-2010AE51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Style </a:t>
            </a:r>
            <a:r>
              <a:rPr lang="fr-FR" dirty="0" err="1"/>
              <a:t>tiles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6769F9-D7EA-4106-AF56-F3305D55E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68599"/>
            <a:ext cx="4249366" cy="3408363"/>
          </a:xfrm>
        </p:spPr>
        <p:txBody>
          <a:bodyPr/>
          <a:lstStyle/>
          <a:p>
            <a:r>
              <a:rPr lang="fr-FR" dirty="0"/>
              <a:t>  Définir les grandes tendances (graphiques, couleurs, typo,..)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  4 grandes étapes :</a:t>
            </a:r>
          </a:p>
          <a:p>
            <a:pPr lvl="1"/>
            <a:r>
              <a:rPr lang="fr-FR" dirty="0"/>
              <a:t>  Écouter le client</a:t>
            </a:r>
          </a:p>
          <a:p>
            <a:pPr lvl="1"/>
            <a:r>
              <a:rPr lang="fr-FR" dirty="0"/>
              <a:t>  Interpréter (design,..)</a:t>
            </a:r>
          </a:p>
          <a:p>
            <a:pPr lvl="1"/>
            <a:r>
              <a:rPr lang="fr-FR" dirty="0"/>
              <a:t>  Définir le langage visuel (thème,..)</a:t>
            </a:r>
          </a:p>
          <a:p>
            <a:pPr lvl="1"/>
            <a:r>
              <a:rPr lang="fr-FR" dirty="0"/>
              <a:t>  Itérer</a:t>
            </a:r>
          </a:p>
        </p:txBody>
      </p:sp>
      <p:pic>
        <p:nvPicPr>
          <p:cNvPr id="5122" name="Picture 2" descr="RÃ©sultat de recherche d'images pour &quot;style tiles&quot;">
            <a:extLst>
              <a:ext uri="{FF2B5EF4-FFF2-40B4-BE49-F238E27FC236}">
                <a16:creationId xmlns:a16="http://schemas.microsoft.com/office/drawing/2014/main" id="{4A350A0F-377E-478A-AB41-61762969E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38" y="1831260"/>
            <a:ext cx="6301261" cy="46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70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38200" y="243030"/>
            <a:ext cx="10515600" cy="76349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Prototypage - </a:t>
            </a:r>
            <a:r>
              <a:rPr lang="fr-FR" dirty="0" err="1">
                <a:solidFill>
                  <a:schemeClr val="bg1"/>
                </a:solidFill>
              </a:rPr>
              <a:t>Axure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364" name="Picture 4" descr="http://realites-paralleles.com/wp-content/uploads/2014/05/addlink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42750"/>
            <a:ext cx="5360469" cy="3543102"/>
          </a:xfrm>
          <a:prstGeom prst="rect">
            <a:avLst/>
          </a:prstGeom>
          <a:noFill/>
        </p:spPr>
      </p:pic>
      <p:pic>
        <p:nvPicPr>
          <p:cNvPr id="15362" name="Picture 2" descr="http://www.jelbeldesign.com/images/agentsite-medium-730px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7627" y="3291840"/>
            <a:ext cx="6186173" cy="31311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8346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BBB74-38AB-41AB-858F-078B781B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63"/>
            <a:ext cx="10515600" cy="763496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Mockup</a:t>
            </a:r>
            <a:r>
              <a:rPr lang="fr-FR" dirty="0">
                <a:solidFill>
                  <a:schemeClr val="bg1"/>
                </a:solidFill>
              </a:rPr>
              <a:t> - Photoshop</a:t>
            </a:r>
          </a:p>
        </p:txBody>
      </p:sp>
      <p:pic>
        <p:nvPicPr>
          <p:cNvPr id="1026" name="Picture 2" descr="RÃ©sultat de recherche d'images pour &quot;photoshop site web&quot;">
            <a:extLst>
              <a:ext uri="{FF2B5EF4-FFF2-40B4-BE49-F238E27FC236}">
                <a16:creationId xmlns:a16="http://schemas.microsoft.com/office/drawing/2014/main" id="{9283DF15-A2AA-4647-AD56-03EAF811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07" y="1596830"/>
            <a:ext cx="9443185" cy="49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8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du module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fr-FR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Design </a:t>
            </a:r>
            <a:r>
              <a:rPr lang="fr-FR" sz="2800" dirty="0" err="1">
                <a:latin typeface="Segoe UI" pitchFamily="34" charset="0"/>
                <a:ea typeface="Segoe UI" pitchFamily="34" charset="0"/>
                <a:cs typeface="Segoe UI" pitchFamily="34" charset="0"/>
              </a:rPr>
              <a:t>Thinking</a:t>
            </a:r>
            <a:endParaRPr lang="fr-FR" sz="2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fr-FR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Focus Group</a:t>
            </a:r>
          </a:p>
          <a:p>
            <a:r>
              <a:rPr lang="fr-FR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L’idéation</a:t>
            </a:r>
          </a:p>
          <a:p>
            <a:r>
              <a:rPr lang="fr-FR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Outils de conception</a:t>
            </a:r>
          </a:p>
          <a:p>
            <a:r>
              <a:rPr lang="fr-FR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Tests</a:t>
            </a:r>
          </a:p>
          <a:p>
            <a:r>
              <a:rPr lang="fr-FR" sz="2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Mise en pratique</a:t>
            </a:r>
            <a:endParaRPr lang="en-US" sz="2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324" y="3681408"/>
            <a:ext cx="391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8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AC24E-99FD-4F17-B9CD-87FF16D3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Alternative : </a:t>
            </a:r>
            <a:r>
              <a:rPr lang="fr-FR" dirty="0" err="1">
                <a:hlinkClick r:id="rId2"/>
              </a:rPr>
              <a:t>Gimp</a:t>
            </a:r>
            <a:endParaRPr lang="fr-FR" dirty="0"/>
          </a:p>
        </p:txBody>
      </p:sp>
      <p:pic>
        <p:nvPicPr>
          <p:cNvPr id="6148" name="Picture 4" descr="RÃ©sultat de recherche d'images pour &quot;gimp template&quot;">
            <a:extLst>
              <a:ext uri="{FF2B5EF4-FFF2-40B4-BE49-F238E27FC236}">
                <a16:creationId xmlns:a16="http://schemas.microsoft.com/office/drawing/2014/main" id="{CF58DC67-4498-4D6D-A2B1-B57F3448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67" y="2339181"/>
            <a:ext cx="6731266" cy="420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01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03374-26D1-47DE-B474-5839D9CF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Alternative : Photo Pos Pro</a:t>
            </a:r>
            <a:endParaRPr lang="fr-FR" dirty="0"/>
          </a:p>
        </p:txBody>
      </p:sp>
      <p:pic>
        <p:nvPicPr>
          <p:cNvPr id="7170" name="Picture 2" descr="RÃ©sultat de recherche d'images pour &quot;Photo pos pro&quot;">
            <a:extLst>
              <a:ext uri="{FF2B5EF4-FFF2-40B4-BE49-F238E27FC236}">
                <a16:creationId xmlns:a16="http://schemas.microsoft.com/office/drawing/2014/main" id="{0407350C-8F92-4826-A909-681AD1130FE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66" y="2489467"/>
            <a:ext cx="6635668" cy="41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7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Iconographie &amp; Guidelines</a:t>
            </a:r>
            <a:endParaRPr lang="en-US" sz="32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800" dirty="0"/>
              <a:t>  Windows</a:t>
            </a:r>
          </a:p>
          <a:p>
            <a:pPr lvl="1"/>
            <a:r>
              <a:rPr lang="fr-FR" sz="2400" dirty="0"/>
              <a:t>  </a:t>
            </a:r>
            <a:r>
              <a:rPr lang="fr-FR" sz="2400" dirty="0">
                <a:hlinkClick r:id="rId3"/>
              </a:rPr>
              <a:t>Guidelines</a:t>
            </a:r>
            <a:endParaRPr lang="fr-FR" sz="2400" dirty="0"/>
          </a:p>
          <a:p>
            <a:pPr lvl="1"/>
            <a:r>
              <a:rPr lang="fr-FR" sz="2400" dirty="0"/>
              <a:t>  </a:t>
            </a:r>
            <a:r>
              <a:rPr lang="fr-FR" sz="2400" dirty="0">
                <a:hlinkClick r:id="rId4"/>
              </a:rPr>
              <a:t>Modern UI</a:t>
            </a:r>
            <a:br>
              <a:rPr lang="fr-FR" sz="2400" dirty="0"/>
            </a:br>
            <a:endParaRPr lang="fr-FR" sz="2400" dirty="0"/>
          </a:p>
          <a:p>
            <a:r>
              <a:rPr lang="fr-FR" sz="2800" dirty="0"/>
              <a:t>  Apple</a:t>
            </a:r>
          </a:p>
          <a:p>
            <a:pPr lvl="1"/>
            <a:r>
              <a:rPr lang="fr-FR" sz="2400" dirty="0"/>
              <a:t>  </a:t>
            </a:r>
            <a:r>
              <a:rPr lang="fr-FR" sz="2400" dirty="0">
                <a:hlinkClick r:id="rId5"/>
              </a:rPr>
              <a:t>Guidelines</a:t>
            </a:r>
            <a:br>
              <a:rPr lang="fr-FR" sz="2400" dirty="0"/>
            </a:br>
            <a:endParaRPr lang="fr-FR" sz="2400" dirty="0"/>
          </a:p>
          <a:p>
            <a:r>
              <a:rPr lang="fr-FR" sz="2800" dirty="0"/>
              <a:t>  Android</a:t>
            </a:r>
          </a:p>
          <a:p>
            <a:pPr lvl="1"/>
            <a:r>
              <a:rPr lang="fr-FR" sz="2400" dirty="0"/>
              <a:t>  </a:t>
            </a:r>
            <a:r>
              <a:rPr lang="fr-FR" sz="2400" dirty="0">
                <a:hlinkClick r:id="rId6"/>
              </a:rPr>
              <a:t>Guidelines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89301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questions ?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35" y="1877925"/>
            <a:ext cx="3832225" cy="3833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82399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B0B19CD-04AE-4049-A5DF-B75195F5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809300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BAC6B4A-3655-4F4D-AF83-E78199F4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faire ?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08D86D-B5CB-4C43-B4B7-F6D314727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  Valider ou non les hypothèses émises</a:t>
            </a:r>
          </a:p>
          <a:p>
            <a:r>
              <a:rPr lang="fr-FR" sz="2400" dirty="0"/>
              <a:t>  Faire des itérations afin d’améliorer le produit</a:t>
            </a:r>
          </a:p>
          <a:p>
            <a:r>
              <a:rPr lang="fr-FR" sz="2400" dirty="0"/>
              <a:t>  Simplifier le développement</a:t>
            </a:r>
          </a:p>
          <a:p>
            <a:r>
              <a:rPr lang="fr-FR" sz="2400" dirty="0"/>
              <a:t>  Diminuer les coûts</a:t>
            </a:r>
          </a:p>
          <a:p>
            <a:pPr lvl="1"/>
            <a:r>
              <a:rPr lang="fr-FR" sz="2000" dirty="0"/>
              <a:t>  Une erreur de conception détectée tôt coûtera moins</a:t>
            </a:r>
          </a:p>
        </p:txBody>
      </p:sp>
    </p:spTree>
    <p:extLst>
      <p:ext uri="{BB962C8B-B14F-4D97-AF65-F5344CB8AC3E}">
        <p14:creationId xmlns:p14="http://schemas.microsoft.com/office/powerpoint/2010/main" val="1485061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6CAE4-A107-4E52-86D1-4170D045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F39C04-7383-4043-8E51-54D2998B63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  </a:t>
            </a:r>
            <a:r>
              <a:rPr lang="fr-FR" dirty="0" err="1">
                <a:hlinkClick r:id="rId2"/>
              </a:rPr>
              <a:t>Hotjar</a:t>
            </a:r>
            <a:endParaRPr lang="fr-FR" dirty="0"/>
          </a:p>
          <a:p>
            <a:r>
              <a:rPr lang="fr-FR" dirty="0"/>
              <a:t>  </a:t>
            </a:r>
            <a:r>
              <a:rPr lang="fr-FR" dirty="0" err="1">
                <a:hlinkClick r:id="rId3"/>
              </a:rPr>
              <a:t>Optimalworkshop</a:t>
            </a:r>
            <a:endParaRPr lang="fr-FR" dirty="0"/>
          </a:p>
          <a:p>
            <a:r>
              <a:rPr lang="fr-FR" dirty="0"/>
              <a:t>  </a:t>
            </a:r>
            <a:r>
              <a:rPr lang="fr-FR" dirty="0">
                <a:hlinkClick r:id="rId4"/>
              </a:rPr>
              <a:t>Loop11</a:t>
            </a:r>
            <a:endParaRPr lang="fr-FR" dirty="0"/>
          </a:p>
          <a:p>
            <a:r>
              <a:rPr lang="fr-FR" dirty="0"/>
              <a:t>  </a:t>
            </a:r>
            <a:r>
              <a:rPr lang="fr-FR" dirty="0" err="1">
                <a:hlinkClick r:id="rId5"/>
              </a:rPr>
              <a:t>Silverback</a:t>
            </a:r>
            <a:r>
              <a:rPr lang="fr-FR" dirty="0">
                <a:hlinkClick r:id="rId5"/>
              </a:rPr>
              <a:t> 3</a:t>
            </a:r>
            <a:r>
              <a:rPr lang="fr-FR" dirty="0"/>
              <a:t>  </a:t>
            </a:r>
            <a:r>
              <a:rPr lang="fr-FR" sz="1600" i="1" dirty="0"/>
              <a:t>(Pour Mac)</a:t>
            </a:r>
          </a:p>
          <a:p>
            <a:r>
              <a:rPr lang="fr-FR" dirty="0"/>
              <a:t>  </a:t>
            </a:r>
            <a:r>
              <a:rPr lang="fr-FR" dirty="0" err="1">
                <a:hlinkClick r:id="rId6"/>
              </a:rPr>
              <a:t>Crazzyegg</a:t>
            </a:r>
            <a:endParaRPr lang="fr-FR" dirty="0"/>
          </a:p>
          <a:p>
            <a:r>
              <a:rPr lang="fr-FR" dirty="0"/>
              <a:t>  </a:t>
            </a:r>
            <a:r>
              <a:rPr lang="fr-FR" dirty="0" err="1">
                <a:hlinkClick r:id="rId7"/>
              </a:rPr>
              <a:t>Dugwood</a:t>
            </a:r>
            <a:endParaRPr lang="fr-FR" dirty="0"/>
          </a:p>
          <a:p>
            <a:r>
              <a:rPr lang="fr-FR" dirty="0"/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169344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E8560D-5EAC-4CE0-B6D8-FDC9D17C80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627" y="1388612"/>
            <a:ext cx="10898746" cy="49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3A3A4-4463-4389-B8A8-FDC39EA8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Questionnaire produit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A15F20-289D-431A-B58F-F8C86BDAD9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  Le </a:t>
            </a:r>
            <a:r>
              <a:rPr lang="fr-FR" b="1" dirty="0"/>
              <a:t>questionnaire produit </a:t>
            </a:r>
            <a:r>
              <a:rPr lang="fr-FR" dirty="0"/>
              <a:t>est un outil </a:t>
            </a:r>
            <a:r>
              <a:rPr lang="fr-FR" b="1" dirty="0"/>
              <a:t>indispensable</a:t>
            </a:r>
            <a:r>
              <a:rPr lang="fr-FR" dirty="0"/>
              <a:t> pour connaître ses prospects, écouter ses clients et répondre à leurs attentes. </a:t>
            </a:r>
          </a:p>
          <a:p>
            <a:pPr lvl="1"/>
            <a:r>
              <a:rPr lang="fr-FR" dirty="0"/>
              <a:t>  Il peut être réalisé par un sondage web, un micro-trottoir, un sondage téléphonique, …</a:t>
            </a:r>
          </a:p>
          <a:p>
            <a:pPr lvl="1"/>
            <a:endParaRPr lang="fr-FR" dirty="0"/>
          </a:p>
          <a:p>
            <a:r>
              <a:rPr lang="fr-FR" dirty="0"/>
              <a:t>  Il est utilisé par de nombreuses structures pour le lancement d’une nouvelle création, pour comprendre les habitudes de consommation ou pour tester et étudier le comportement des consommateurs. </a:t>
            </a:r>
          </a:p>
        </p:txBody>
      </p:sp>
    </p:spTree>
    <p:extLst>
      <p:ext uri="{BB962C8B-B14F-4D97-AF65-F5344CB8AC3E}">
        <p14:creationId xmlns:p14="http://schemas.microsoft.com/office/powerpoint/2010/main" val="3294931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questions ?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35" y="1877925"/>
            <a:ext cx="3832225" cy="38338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1322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215C4F5-DC24-4A92-BA05-335C3E13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Thinking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270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pratique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65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Exercice</a:t>
            </a:r>
            <a:endParaRPr lang="en-US" sz="3200" dirty="0"/>
          </a:p>
        </p:txBody>
      </p:sp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>
          <a:xfrm>
            <a:off x="838200" y="2768601"/>
            <a:ext cx="10596613" cy="3408363"/>
          </a:xfrm>
        </p:spPr>
        <p:txBody>
          <a:bodyPr>
            <a:normAutofit/>
          </a:bodyPr>
          <a:lstStyle/>
          <a:p>
            <a:r>
              <a:rPr lang="fr-FR" sz="2800" dirty="0"/>
              <a:t>  Faites les étapes de conception afin de refaire le site de </a:t>
            </a:r>
            <a:r>
              <a:rPr lang="fr-FR" sz="2800" dirty="0" err="1"/>
              <a:t>Kivahoo</a:t>
            </a:r>
            <a:endParaRPr lang="fr-FR" sz="2800" dirty="0"/>
          </a:p>
          <a:p>
            <a:pPr lvl="1"/>
            <a:r>
              <a:rPr lang="fr-FR" sz="2500" dirty="0"/>
              <a:t>  Zoning, </a:t>
            </a:r>
            <a:r>
              <a:rPr lang="fr-FR" sz="2500" dirty="0" err="1"/>
              <a:t>moodboard</a:t>
            </a:r>
            <a:r>
              <a:rPr lang="fr-FR" sz="2500" dirty="0"/>
              <a:t>, wireframe, style </a:t>
            </a:r>
            <a:r>
              <a:rPr lang="fr-FR" sz="2500" dirty="0" err="1"/>
              <a:t>tiles</a:t>
            </a:r>
            <a:r>
              <a:rPr lang="fr-FR" sz="2500" dirty="0"/>
              <a:t>, </a:t>
            </a:r>
            <a:r>
              <a:rPr lang="fr-FR" sz="2500" dirty="0" err="1"/>
              <a:t>mockup</a:t>
            </a:r>
            <a:endParaRPr lang="fr-FR" sz="25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0770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86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4C3E1-BF5B-49DD-B1F9-5E650A21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la Pensée Design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DB0EBE5-E9E6-4111-AC93-47EC463E7A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  Processus de </a:t>
            </a:r>
            <a:r>
              <a:rPr lang="fr-FR" sz="2400" dirty="0" err="1"/>
              <a:t>co</a:t>
            </a:r>
            <a:r>
              <a:rPr lang="fr-FR" sz="2400" dirty="0"/>
              <a:t>-créativité impliquant des retours de l’utilisateur final</a:t>
            </a:r>
          </a:p>
          <a:p>
            <a:r>
              <a:rPr lang="fr-FR" sz="2400" dirty="0"/>
              <a:t>  Méthodologie d’intelligence collective qui place l’humain, ses usages et besoins au centre de la réflexion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  3 étapes clés :</a:t>
            </a:r>
          </a:p>
          <a:p>
            <a:pPr lvl="1"/>
            <a:r>
              <a:rPr lang="fr-FR" sz="2000" dirty="0"/>
              <a:t>  Identifier une </a:t>
            </a:r>
            <a:r>
              <a:rPr lang="fr-FR" sz="2000" b="1" dirty="0"/>
              <a:t>problématique </a:t>
            </a:r>
            <a:r>
              <a:rPr lang="fr-FR" sz="2000" dirty="0"/>
              <a:t>et comprendre son environnement</a:t>
            </a:r>
            <a:endParaRPr lang="fr-FR" sz="2000" b="1" dirty="0"/>
          </a:p>
          <a:p>
            <a:pPr lvl="1"/>
            <a:r>
              <a:rPr lang="fr-FR" sz="2000" dirty="0"/>
              <a:t>  Trouver le </a:t>
            </a:r>
            <a:r>
              <a:rPr lang="fr-FR" sz="2000" b="1" dirty="0"/>
              <a:t>concept</a:t>
            </a:r>
            <a:r>
              <a:rPr lang="fr-FR" sz="2000" dirty="0"/>
              <a:t>, l’idée qui permettra de la résoudre</a:t>
            </a:r>
          </a:p>
          <a:p>
            <a:pPr lvl="1"/>
            <a:r>
              <a:rPr lang="fr-FR" sz="2000" dirty="0"/>
              <a:t>  Concevoir la </a:t>
            </a:r>
            <a:r>
              <a:rPr lang="fr-FR" sz="2000" b="1" dirty="0"/>
              <a:t>forme</a:t>
            </a:r>
            <a:r>
              <a:rPr lang="fr-FR" sz="2000" dirty="0"/>
              <a:t> de ce concept</a:t>
            </a:r>
          </a:p>
        </p:txBody>
      </p:sp>
    </p:spTree>
    <p:extLst>
      <p:ext uri="{BB962C8B-B14F-4D97-AF65-F5344CB8AC3E}">
        <p14:creationId xmlns:p14="http://schemas.microsoft.com/office/powerpoint/2010/main" val="182291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D4E7D5A-B074-42A8-862C-17C50105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0" y="1627649"/>
            <a:ext cx="9118059" cy="49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5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Focus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8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  Le focus group est une forme particulière d’entretien collectif.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Plusieurs participants réunis autour d’un même sujet prédéfini (le projet) expriment idées, avis ou opinions.</a:t>
            </a:r>
            <a:br>
              <a:rPr lang="fr-FR" sz="2800" dirty="0"/>
            </a:br>
            <a:endParaRPr lang="fr-FR" sz="2800" dirty="0"/>
          </a:p>
          <a:p>
            <a:r>
              <a:rPr lang="fr-FR" sz="2800" dirty="0"/>
              <a:t>  Cette méthode s’applique des les premiers cycles de conception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490557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PPT - IMIE">
  <a:themeElements>
    <a:clrScheme name="Custom 3">
      <a:dk1>
        <a:sysClr val="windowText" lastClr="000000"/>
      </a:dk1>
      <a:lt1>
        <a:sysClr val="window" lastClr="FFFFFF"/>
      </a:lt1>
      <a:dk2>
        <a:srgbClr val="EB3D50"/>
      </a:dk2>
      <a:lt2>
        <a:srgbClr val="E7E6E6"/>
      </a:lt2>
      <a:accent1>
        <a:srgbClr val="6CC2E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Custom 2">
      <a:majorFont>
        <a:latin typeface="Zona  Black"/>
        <a:ea typeface=""/>
        <a:cs typeface=""/>
      </a:majorFont>
      <a:minorFont>
        <a:latin typeface="HelveticaNeue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>
            <a:solidFill>
              <a:srgbClr val="40BFF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1 - Introduction - 3h + 1h30TP.pptx" id="{090C319F-0148-41D0-A55D-47951AB8504F}" vid="{B1D87C86-ED36-49B9-8B79-719B93C9E090}"/>
    </a:ext>
  </a:extLst>
</a:theme>
</file>

<file path=ppt/theme/theme2.xml><?xml version="1.0" encoding="utf-8"?>
<a:theme xmlns:a="http://schemas.openxmlformats.org/drawingml/2006/main" name="1_TEMPLATE PPT - IMIE">
  <a:themeElements>
    <a:clrScheme name="Custom 3">
      <a:dk1>
        <a:sysClr val="windowText" lastClr="000000"/>
      </a:dk1>
      <a:lt1>
        <a:sysClr val="window" lastClr="FFFFFF"/>
      </a:lt1>
      <a:dk2>
        <a:srgbClr val="EB3D50"/>
      </a:dk2>
      <a:lt2>
        <a:srgbClr val="E7E6E6"/>
      </a:lt2>
      <a:accent1>
        <a:srgbClr val="6CC2E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Custom 2">
      <a:majorFont>
        <a:latin typeface="Zona  Black"/>
        <a:ea typeface=""/>
        <a:cs typeface=""/>
      </a:majorFont>
      <a:minorFont>
        <a:latin typeface="HelveticaNeue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>
            <a:solidFill>
              <a:srgbClr val="40BFF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1 - JavasScript.pptx" id="{EF048CD9-1382-4B30-8521-BD5080BCB2F5}" vid="{58587226-2821-4AF0-950C-105865CCAE95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8A2194F6D70140B38AB767F8EB220F" ma:contentTypeVersion="2" ma:contentTypeDescription="Crée un document." ma:contentTypeScope="" ma:versionID="5b87dc0c82a6357fb44543b64ec4cf80">
  <xsd:schema xmlns:xsd="http://www.w3.org/2001/XMLSchema" xmlns:xs="http://www.w3.org/2001/XMLSchema" xmlns:p="http://schemas.microsoft.com/office/2006/metadata/properties" xmlns:ns2="5d69a498-e8f9-416f-8323-167cdf790f10" targetNamespace="http://schemas.microsoft.com/office/2006/metadata/properties" ma:root="true" ma:fieldsID="8fc70633b68e9fae44106895e885f82f" ns2:_="">
    <xsd:import namespace="5d69a498-e8f9-416f-8323-167cdf790f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9a498-e8f9-416f-8323-167cdf790f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B323D0-B430-4937-B2EE-FD3AA8458E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DABCD7-6CAB-4BC3-B931-05A491E6A78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2895351-755a-4386-881e-fa77b874283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6C3CC6A-B33F-4C48-8701-86B196A1E36B}"/>
</file>

<file path=docProps/app.xml><?xml version="1.0" encoding="utf-8"?>
<Properties xmlns="http://schemas.openxmlformats.org/officeDocument/2006/extended-properties" xmlns:vt="http://schemas.openxmlformats.org/officeDocument/2006/docPropsVTypes">
  <Template>TEMPLATE PPT - IMIE</Template>
  <TotalTime>11428</TotalTime>
  <Words>745</Words>
  <Application>Microsoft Office PowerPoint</Application>
  <PresentationFormat>Grand écran</PresentationFormat>
  <Paragraphs>198</Paragraphs>
  <Slides>52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52</vt:i4>
      </vt:variant>
    </vt:vector>
  </HeadingPairs>
  <TitlesOfParts>
    <vt:vector size="65" baseType="lpstr">
      <vt:lpstr>Arial</vt:lpstr>
      <vt:lpstr>Calibri</vt:lpstr>
      <vt:lpstr>HelveticaNeueLT Std</vt:lpstr>
      <vt:lpstr>Lucida Grande</vt:lpstr>
      <vt:lpstr>Neo Tech Std</vt:lpstr>
      <vt:lpstr>Neo Tech Std Light</vt:lpstr>
      <vt:lpstr>Segoe UI</vt:lpstr>
      <vt:lpstr>Times</vt:lpstr>
      <vt:lpstr>Verdana</vt:lpstr>
      <vt:lpstr>Wingdings</vt:lpstr>
      <vt:lpstr>Zona  Black</vt:lpstr>
      <vt:lpstr>TEMPLATE PPT - IMIE</vt:lpstr>
      <vt:lpstr>1_TEMPLATE PPT - IMIE</vt:lpstr>
      <vt:lpstr>Présentation PowerPoint</vt:lpstr>
      <vt:lpstr>Idéation &amp; réalisation</vt:lpstr>
      <vt:lpstr>Objectifs de ce module</vt:lpstr>
      <vt:lpstr>Plan du module</vt:lpstr>
      <vt:lpstr>Design Thinking</vt:lpstr>
      <vt:lpstr>Méthodes de la Pensée Design</vt:lpstr>
      <vt:lpstr>Présentation PowerPoint</vt:lpstr>
      <vt:lpstr>Focus Group</vt:lpstr>
      <vt:lpstr>Définition</vt:lpstr>
      <vt:lpstr>Utilisation</vt:lpstr>
      <vt:lpstr>Utilisation</vt:lpstr>
      <vt:lpstr>Bénéfice ?</vt:lpstr>
      <vt:lpstr>Limites</vt:lpstr>
      <vt:lpstr>Et si on à pas de vrai utilisateurs ?</vt:lpstr>
      <vt:lpstr>Définir sa cible avec les persona’s</vt:lpstr>
      <vt:lpstr>Présentation PowerPoint</vt:lpstr>
      <vt:lpstr>Présentation PowerPoint</vt:lpstr>
      <vt:lpstr>Présentation PowerPoint</vt:lpstr>
      <vt:lpstr>Bien construire son persona</vt:lpstr>
      <vt:lpstr>Avantages &amp; inconvénients</vt:lpstr>
      <vt:lpstr>Des questions ?</vt:lpstr>
      <vt:lpstr>Exercice</vt:lpstr>
      <vt:lpstr>L’idéation</vt:lpstr>
      <vt:lpstr>Brainstorming</vt:lpstr>
      <vt:lpstr>Les règles</vt:lpstr>
      <vt:lpstr>Une alternative : UX Cards</vt:lpstr>
      <vt:lpstr>Exemple d’une carte</vt:lpstr>
      <vt:lpstr>Interpretation</vt:lpstr>
      <vt:lpstr>Design studio</vt:lpstr>
      <vt:lpstr>Des questions ?</vt:lpstr>
      <vt:lpstr>Outils de conception</vt:lpstr>
      <vt:lpstr>Maquettage</vt:lpstr>
      <vt:lpstr>Présentation PowerPoint</vt:lpstr>
      <vt:lpstr>Zoning</vt:lpstr>
      <vt:lpstr>Moodboard</vt:lpstr>
      <vt:lpstr>Wireframe - Balsamiq</vt:lpstr>
      <vt:lpstr>Style tiles</vt:lpstr>
      <vt:lpstr>Prototypage - Axure</vt:lpstr>
      <vt:lpstr>Mockup - Photoshop</vt:lpstr>
      <vt:lpstr>Alternative : Gimp</vt:lpstr>
      <vt:lpstr>Alternative : Photo Pos Pro</vt:lpstr>
      <vt:lpstr>Iconographie &amp; Guidelines</vt:lpstr>
      <vt:lpstr>Des questions ?</vt:lpstr>
      <vt:lpstr>Tests</vt:lpstr>
      <vt:lpstr>Pourquoi faire ?</vt:lpstr>
      <vt:lpstr>Quelques outils</vt:lpstr>
      <vt:lpstr>Présentation PowerPoint</vt:lpstr>
      <vt:lpstr>Questionnaire produit</vt:lpstr>
      <vt:lpstr>Des questions ?</vt:lpstr>
      <vt:lpstr>Mise en pratique</vt:lpstr>
      <vt:lpstr>Exercice</vt:lpstr>
      <vt:lpstr>Présentation PowerPoint</vt:lpstr>
    </vt:vector>
  </TitlesOfParts>
  <Company>Auvence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benjamin.maas@imie.fr</dc:creator>
  <cp:lastModifiedBy>Benjamin MAAS</cp:lastModifiedBy>
  <cp:revision>522</cp:revision>
  <dcterms:created xsi:type="dcterms:W3CDTF">2013-09-27T15:06:02Z</dcterms:created>
  <dcterms:modified xsi:type="dcterms:W3CDTF">2018-10-17T09:31:14Z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0x0101006C8A2194F6D70140B38AB767F8EB220F</vt:lpwstr>
  </property>
</Properties>
</file>